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66"/>
  </p:notesMasterIdLst>
  <p:handoutMasterIdLst>
    <p:handoutMasterId r:id="rId67"/>
  </p:handoutMasterIdLst>
  <p:sldIdLst>
    <p:sldId id="514" r:id="rId2"/>
    <p:sldId id="1640" r:id="rId3"/>
    <p:sldId id="1639" r:id="rId4"/>
    <p:sldId id="513" r:id="rId5"/>
    <p:sldId id="582" r:id="rId6"/>
    <p:sldId id="523" r:id="rId7"/>
    <p:sldId id="1630" r:id="rId8"/>
    <p:sldId id="1638" r:id="rId9"/>
    <p:sldId id="605" r:id="rId10"/>
    <p:sldId id="606" r:id="rId11"/>
    <p:sldId id="618" r:id="rId12"/>
    <p:sldId id="619" r:id="rId13"/>
    <p:sldId id="620" r:id="rId14"/>
    <p:sldId id="609" r:id="rId15"/>
    <p:sldId id="610" r:id="rId16"/>
    <p:sldId id="611" r:id="rId17"/>
    <p:sldId id="612" r:id="rId18"/>
    <p:sldId id="607" r:id="rId19"/>
    <p:sldId id="613" r:id="rId20"/>
    <p:sldId id="614" r:id="rId21"/>
    <p:sldId id="615" r:id="rId22"/>
    <p:sldId id="616" r:id="rId23"/>
    <p:sldId id="617" r:id="rId24"/>
    <p:sldId id="621" r:id="rId25"/>
    <p:sldId id="623" r:id="rId26"/>
    <p:sldId id="624" r:id="rId27"/>
    <p:sldId id="625" r:id="rId28"/>
    <p:sldId id="643" r:id="rId29"/>
    <p:sldId id="626" r:id="rId30"/>
    <p:sldId id="641" r:id="rId31"/>
    <p:sldId id="635" r:id="rId32"/>
    <p:sldId id="642" r:id="rId33"/>
    <p:sldId id="636" r:id="rId34"/>
    <p:sldId id="1632" r:id="rId35"/>
    <p:sldId id="652" r:id="rId36"/>
    <p:sldId id="1646" r:id="rId37"/>
    <p:sldId id="1643" r:id="rId38"/>
    <p:sldId id="1642" r:id="rId39"/>
    <p:sldId id="627" r:id="rId40"/>
    <p:sldId id="1650" r:id="rId41"/>
    <p:sldId id="1633" r:id="rId42"/>
    <p:sldId id="566" r:id="rId43"/>
    <p:sldId id="1647" r:id="rId44"/>
    <p:sldId id="1648" r:id="rId45"/>
    <p:sldId id="1651" r:id="rId46"/>
    <p:sldId id="628" r:id="rId47"/>
    <p:sldId id="629" r:id="rId48"/>
    <p:sldId id="630" r:id="rId49"/>
    <p:sldId id="631" r:id="rId50"/>
    <p:sldId id="632" r:id="rId51"/>
    <p:sldId id="633" r:id="rId52"/>
    <p:sldId id="648" r:id="rId53"/>
    <p:sldId id="649" r:id="rId54"/>
    <p:sldId id="650" r:id="rId55"/>
    <p:sldId id="651" r:id="rId56"/>
    <p:sldId id="645" r:id="rId57"/>
    <p:sldId id="1644" r:id="rId58"/>
    <p:sldId id="1645" r:id="rId59"/>
    <p:sldId id="561" r:id="rId60"/>
    <p:sldId id="562" r:id="rId61"/>
    <p:sldId id="565" r:id="rId62"/>
    <p:sldId id="563" r:id="rId63"/>
    <p:sldId id="564" r:id="rId64"/>
    <p:sldId id="1649" r:id="rId65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36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5pPr>
    <a:lvl6pPr marL="2286000" algn="l" defTabSz="914400" rtl="0" eaLnBrk="1" latinLnBrk="0" hangingPunct="1">
      <a:defRPr kumimoji="1" sz="36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6pPr>
    <a:lvl7pPr marL="2743200" algn="l" defTabSz="914400" rtl="0" eaLnBrk="1" latinLnBrk="0" hangingPunct="1">
      <a:defRPr kumimoji="1" sz="36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7pPr>
    <a:lvl8pPr marL="3200400" algn="l" defTabSz="914400" rtl="0" eaLnBrk="1" latinLnBrk="0" hangingPunct="1">
      <a:defRPr kumimoji="1" sz="36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8pPr>
    <a:lvl9pPr marL="3657600" algn="l" defTabSz="914400" rtl="0" eaLnBrk="1" latinLnBrk="0" hangingPunct="1">
      <a:defRPr kumimoji="1" sz="3600" kern="1200">
        <a:solidFill>
          <a:schemeClr val="tx1"/>
        </a:solidFill>
        <a:latin typeface="Gulim" panose="020B0600000101010101" pitchFamily="34" charset="-127"/>
        <a:ea typeface="Gulim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E06"/>
    <a:srgbClr val="FCF600"/>
    <a:srgbClr val="003399"/>
    <a:srgbClr val="800000"/>
    <a:srgbClr val="FF0000"/>
    <a:srgbClr val="0000FF"/>
    <a:srgbClr val="660066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9" autoAdjust="0"/>
    <p:restoredTop sz="96897" autoAdjust="0"/>
  </p:normalViewPr>
  <p:slideViewPr>
    <p:cSldViewPr snapToGrid="0">
      <p:cViewPr varScale="1">
        <p:scale>
          <a:sx n="149" d="100"/>
          <a:sy n="149" d="100"/>
        </p:scale>
        <p:origin x="4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69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D8747C6-A253-4AEC-9365-B99CAB7A6B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1F42E3AE-A831-4BD8-9563-CF2752BD66B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8" name="Rectangle 4">
            <a:extLst>
              <a:ext uri="{FF2B5EF4-FFF2-40B4-BE49-F238E27FC236}">
                <a16:creationId xmlns:a16="http://schemas.microsoft.com/office/drawing/2014/main" id="{2BCFB55C-FE51-4A15-B2BB-CCD3B0D9012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ABABD9A0-408F-43B4-B7B9-9FA9D6DB48B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D6EC25D-EB92-44FB-90D4-18917ACD3F6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218DE5A-C70C-45AC-9402-332F8A48126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55336CC-4C8D-4A4D-9746-02C56574ACF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E6BBFD67-3640-4A5A-97C5-2F58E164243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94C2A9A9-B76F-49BB-ACC2-09857F7DE57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454BED4A-A1D0-4E38-BEFA-146951879C8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49B13253-12AF-4ED9-9348-2CD96DCEFC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74F0BCB-C9A3-4526-AA0D-B8D93E83592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Gulim" pitchFamily="34" charset="-127"/>
        <a:ea typeface="Gulim" pitchFamily="34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31DFC796-2CE7-4598-9F42-874090AF68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150F5852-CCA9-4252-BAA4-FA17BDF36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BBB5F4F7-CB26-4DC9-979A-0DA39B7A2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fld id="{A6CC46FB-F8E9-427A-8E63-44082A0D4C58}" type="slidenum">
              <a:rPr lang="en-US" altLang="ko-KR" sz="1200"/>
              <a:pPr eaLnBrk="1" hangingPunct="1"/>
              <a:t>4</a:t>
            </a:fld>
            <a:endParaRPr lang="en-US" altLang="ko-KR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0263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7610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1097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8575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8931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105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9362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1097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883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630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1459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3485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31DFC796-2CE7-4598-9F42-874090AF68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150F5852-CCA9-4252-BAA4-FA17BDF36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BBB5F4F7-CB26-4DC9-979A-0DA39B7A2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eaLnBrk="1" hangingPunct="1"/>
            <a:fld id="{A6CC46FB-F8E9-427A-8E63-44082A0D4C58}" type="slidenum">
              <a:rPr lang="en-US" altLang="ko-KR" sz="1200"/>
              <a:pPr eaLnBrk="1" hangingPunct="1"/>
              <a:t>36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30413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5790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852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2204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6734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00352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卷积神经网络在图像识别上要比传统的全连接神经网络更有优势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3521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卷积神经网络在图像识别上要比传统的全连接神经网络更有优势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106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996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8174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1498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4558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0921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卷积神经网络在图像识别上要比传统的全连接神经网络更有优势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3002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386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Sequential 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模型是多个网络层的线性堆叠，逐层添加网络结构。使用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Sequential 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模型，首先我们要实例化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Sequential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类，之后使用该类的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add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函数加入每一层网络，从而实现最终的模型。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Model 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模型则是用于设计非常复杂、任意拓扑结构的神经网络，能够比较灵活地构造网络结构，设定各层级关系。 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Sequential 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模型可视为</a:t>
            </a:r>
            <a:r>
              <a:rPr kumimoji="1" lang="en-US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 Model </a:t>
            </a:r>
            <a:r>
              <a:rPr kumimoji="1" lang="zh-CN" altLang="zh-CN" sz="1200" kern="1200" dirty="0">
                <a:solidFill>
                  <a:schemeClr val="tx1"/>
                </a:solidFill>
                <a:effectLst/>
                <a:latin typeface="Gulim" pitchFamily="34" charset="-127"/>
                <a:ea typeface="Gulim" pitchFamily="34" charset="-127"/>
                <a:cs typeface="+mn-cs"/>
              </a:rPr>
              <a:t>模型的一种特例。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165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8976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9472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699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F0BCB-C9A3-4526-AA0D-B8D93E835925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840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80055-9073-444B-8D59-511AD068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75" y="136523"/>
            <a:ext cx="10515600" cy="4596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0FB0D-036E-E54C-81A2-F979869A0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75" y="836165"/>
            <a:ext cx="10515600" cy="52801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35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825"/>
            </a:lvl3pPr>
            <a:lvl4pPr>
              <a:lnSpc>
                <a:spcPct val="150000"/>
              </a:lnSpc>
              <a:defRPr sz="788"/>
            </a:lvl4pPr>
            <a:lvl5pPr>
              <a:lnSpc>
                <a:spcPct val="150000"/>
              </a:lnSpc>
              <a:defRPr sz="788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8AB2E-C0FF-4140-993C-BE354F96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7840B-F86B-FA49-A8DB-B37ACD91FF1C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47367F-9304-9747-AECF-84EA06D5D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322D95-4668-CE47-A65A-EEB9D42D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0CBDE-60C9-2445-BA7F-B26D95FB577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直接连接符 62">
            <a:extLst>
              <a:ext uri="{FF2B5EF4-FFF2-40B4-BE49-F238E27FC236}">
                <a16:creationId xmlns:a16="http://schemas.microsoft.com/office/drawing/2014/main" id="{AADD0684-0F79-AC40-9DB8-B46B892E6F36}"/>
              </a:ext>
            </a:extLst>
          </p:cNvPr>
          <p:cNvCxnSpPr/>
          <p:nvPr userDrawn="1"/>
        </p:nvCxnSpPr>
        <p:spPr>
          <a:xfrm>
            <a:off x="5" y="721152"/>
            <a:ext cx="108837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23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F01418-EE6F-6D43-ACC0-C95ECFA8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7840B-F86B-FA49-A8DB-B37ACD91FF1C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381A83-89A5-0242-A71E-9A33C47D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E01C4D-7427-4C47-B6CF-34E3413B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0CBDE-60C9-2445-BA7F-B26D95FB577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760C3D3-DE78-2F41-BA3E-CCEEB66B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75" y="134180"/>
            <a:ext cx="10515600" cy="46198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A835F28-4A01-474E-9762-C0E1BE99E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75" y="836165"/>
            <a:ext cx="10515600" cy="52801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/>
            </a:lvl1pPr>
            <a:lvl2pPr>
              <a:lnSpc>
                <a:spcPct val="150000"/>
              </a:lnSpc>
              <a:defRPr sz="1350"/>
            </a:lvl2pPr>
            <a:lvl3pPr>
              <a:lnSpc>
                <a:spcPct val="150000"/>
              </a:lnSpc>
              <a:defRPr sz="900"/>
            </a:lvl3pPr>
            <a:lvl4pPr>
              <a:lnSpc>
                <a:spcPct val="150000"/>
              </a:lnSpc>
              <a:defRPr sz="825"/>
            </a:lvl4pPr>
            <a:lvl5pPr>
              <a:lnSpc>
                <a:spcPct val="150000"/>
              </a:lnSpc>
              <a:defRPr sz="825"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cxnSp>
        <p:nvCxnSpPr>
          <p:cNvPr id="7" name="直接连接符 62">
            <a:extLst>
              <a:ext uri="{FF2B5EF4-FFF2-40B4-BE49-F238E27FC236}">
                <a16:creationId xmlns:a16="http://schemas.microsoft.com/office/drawing/2014/main" id="{F209CF52-8682-4F48-B83F-A025D914ECA1}"/>
              </a:ext>
            </a:extLst>
          </p:cNvPr>
          <p:cNvCxnSpPr/>
          <p:nvPr userDrawn="1"/>
        </p:nvCxnSpPr>
        <p:spPr>
          <a:xfrm>
            <a:off x="5" y="721152"/>
            <a:ext cx="1088371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732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45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43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EAC322-F3AD-994A-B554-C7A84D572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7840B-F86B-FA49-A8DB-B37ACD91FF1C}" type="datetimeFigureOut">
              <a:rPr kumimoji="1" lang="zh-CN" altLang="en-US" smtClean="0"/>
              <a:t>2022/5/23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54A34D-9A80-CF47-9D34-B02AC315F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A15500-4B1F-6048-B761-E111536B1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0CBDE-60C9-2445-BA7F-B26D95FB577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B60811-49BC-8444-BD1F-43851E0E23A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1" y="6502896"/>
            <a:ext cx="1046393" cy="266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0CCADD9-1DF7-704C-814B-A3A27E4923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719" y="1607"/>
            <a:ext cx="1228300" cy="12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8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</p:sldLayoutIdLst>
  <p:txStyles>
    <p:titleStyle>
      <a:lvl1pPr algn="l" defTabSz="289322" rtl="0" eaLnBrk="1" latinLnBrk="0" hangingPunct="1">
        <a:lnSpc>
          <a:spcPct val="90000"/>
        </a:lnSpc>
        <a:spcBef>
          <a:spcPct val="0"/>
        </a:spcBef>
        <a:buNone/>
        <a:defRPr sz="1013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72331" indent="-72331" algn="l" defTabSz="289322" rtl="0" eaLnBrk="1" latinLnBrk="0" hangingPunct="1">
        <a:lnSpc>
          <a:spcPct val="90000"/>
        </a:lnSpc>
        <a:spcBef>
          <a:spcPts val="316"/>
        </a:spcBef>
        <a:buFont typeface="Arial" panose="020B0604020202020204" pitchFamily="34" charset="0"/>
        <a:buChar char="•"/>
        <a:defRPr sz="886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216992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361653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633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506314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650975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795635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940297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84958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229618" indent="-72331" algn="l" defTabSz="289322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1pPr>
      <a:lvl2pPr marL="144661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2pPr>
      <a:lvl3pPr marL="289322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3pPr>
      <a:lvl4pPr marL="433983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4pPr>
      <a:lvl5pPr marL="578644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5pPr>
      <a:lvl6pPr marL="723305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6pPr>
      <a:lvl7pPr marL="867966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7pPr>
      <a:lvl8pPr marL="1012627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8pPr>
      <a:lvl9pPr marL="1157288" algn="l" defTabSz="289322" rtl="0" eaLnBrk="1" latinLnBrk="0" hangingPunct="1">
        <a:defRPr sz="5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gif"/><Relationship Id="rId5" Type="http://schemas.openxmlformats.org/officeDocument/2006/relationships/image" Target="../media/image24.emf"/><Relationship Id="rId4" Type="http://schemas.openxmlformats.org/officeDocument/2006/relationships/oleObject" Target="../embeddings/oleObject7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41.png"/><Relationship Id="rId5" Type="http://schemas.openxmlformats.org/officeDocument/2006/relationships/image" Target="../media/image36.wmf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38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1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5">
            <a:extLst>
              <a:ext uri="{FF2B5EF4-FFF2-40B4-BE49-F238E27FC236}">
                <a16:creationId xmlns:a16="http://schemas.microsoft.com/office/drawing/2014/main" id="{DB505ECB-7ECB-4762-8FE8-BDD77F956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1914272"/>
            <a:ext cx="9042400" cy="855663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编程及人工智能应用</a:t>
            </a:r>
          </a:p>
        </p:txBody>
      </p:sp>
      <p:sp>
        <p:nvSpPr>
          <p:cNvPr id="3075" name="Text Box 57">
            <a:extLst>
              <a:ext uri="{FF2B5EF4-FFF2-40B4-BE49-F238E27FC236}">
                <a16:creationId xmlns:a16="http://schemas.microsoft.com/office/drawing/2014/main" id="{EA94F124-1B38-43D6-8238-1E5647D05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71" y="3345053"/>
            <a:ext cx="10852220" cy="164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第八章 神经网络及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ts val="3000"/>
              </a:lnSpc>
            </a:pPr>
            <a:endParaRPr lang="en-US" altLang="zh-CN" sz="3200" b="1" dirty="0">
              <a:solidFill>
                <a:srgbClr val="FFFF00"/>
              </a:solidFill>
              <a:latin typeface="Times New Roman" panose="02020603050405020304" pitchFamily="18" charset="0"/>
              <a:ea typeface="幼圆" panose="02010509060101010101" pitchFamily="49" charset="-122"/>
              <a:cs typeface="MS Shell Dlg" panose="020B0604020202020204" pitchFamily="34" charset="0"/>
            </a:endParaRPr>
          </a:p>
          <a:p>
            <a:pPr algn="ctr">
              <a:lnSpc>
                <a:spcPts val="3000"/>
              </a:lnSpc>
            </a:pPr>
            <a:r>
              <a:rPr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S Shell Dlg" panose="020B0604020202020204" pitchFamily="34" charset="0"/>
              </a:rPr>
              <a:t>https://</a:t>
            </a:r>
            <a:r>
              <a:rPr lang="en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S Shell Dlg" panose="020B0604020202020204" pitchFamily="34" charset="0"/>
              </a:rPr>
              <a:t>bolei-zhang.github.io</a:t>
            </a:r>
            <a:r>
              <a:rPr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S Shell Dlg" panose="020B0604020202020204" pitchFamily="34" charset="0"/>
              </a:rPr>
              <a:t>/course/python-</a:t>
            </a:r>
            <a:r>
              <a:rPr lang="en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S Shell Dlg" panose="020B0604020202020204" pitchFamily="34" charset="0"/>
              </a:rPr>
              <a:t>ai.html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MS Shell Dlg" panose="020B0604020202020204" pitchFamily="34" charset="0"/>
            </a:endParaRPr>
          </a:p>
          <a:p>
            <a:pPr algn="ctr">
              <a:lnSpc>
                <a:spcPts val="3000"/>
              </a:lnSpc>
            </a:pPr>
            <a:endParaRPr lang="en-US" altLang="zh-CN" sz="3200" dirty="0">
              <a:solidFill>
                <a:srgbClr val="FFFF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Picture 2" descr="preview">
            <a:extLst>
              <a:ext uri="{FF2B5EF4-FFF2-40B4-BE49-F238E27FC236}">
                <a16:creationId xmlns:a16="http://schemas.microsoft.com/office/drawing/2014/main" id="{E0F796F0-213E-1D5E-72CF-E072ABEA1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47"/>
          <a:stretch/>
        </p:blipFill>
        <p:spPr bwMode="auto">
          <a:xfrm>
            <a:off x="241850" y="1414168"/>
            <a:ext cx="11708300" cy="47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3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全连接神经网络的基本原理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25" y="1008859"/>
            <a:ext cx="10835473" cy="4579620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全连接神经网络包含三层结构：输入层、隐含层（一层或多层）、输出层。所谓全连接，就是每一层中的神经元与后面一层的各个神经元都有连接，同层神经元之间不存在连接，也不存在跨层连接。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输入层用来接收样本的特征输入；</a:t>
            </a:r>
            <a:endParaRPr lang="en-US" altLang="zh-CN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隐含层用于对输入的特征进行加工处理，通过其内部神经元的激活函数实现；</a:t>
            </a:r>
            <a:endParaRPr lang="en-US" altLang="zh-CN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650" dirty="0"/>
              <a:t>输出层用于接收隐含层的加工信息并输出分类结果。</a:t>
            </a:r>
          </a:p>
          <a:p>
            <a:endParaRPr lang="en-US" altLang="zh-CN" sz="1100" b="0" dirty="0"/>
          </a:p>
          <a:p>
            <a:endParaRPr lang="en-US" altLang="zh-CN" sz="11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027871" y="3458673"/>
          <a:ext cx="4753155" cy="293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2" r:id="rId4" imgW="2552346" imgH="1571299" progId="Visio.Drawing.15">
                  <p:embed/>
                </p:oleObj>
              </mc:Choice>
              <mc:Fallback>
                <p:oleObj r:id="rId4" imgW="2552346" imgH="1571299" progId="Visio.Drawing.15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871" y="3458673"/>
                        <a:ext cx="4753155" cy="29338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67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全连接神经网络的基本原理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17" y="896809"/>
            <a:ext cx="9218762" cy="4579620"/>
          </a:xfrm>
        </p:spPr>
        <p:txBody>
          <a:bodyPr/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前向传播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计算过程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1200" b="0" dirty="0"/>
          </a:p>
          <a:p>
            <a:endParaRPr lang="en-US" altLang="zh-CN" sz="12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83775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222104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203244" y="1977456"/>
          <a:ext cx="2938046" cy="555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5" name="Equation" r:id="rId4" imgW="1016000" imgH="203200" progId="Equation.DSMT4">
                  <p:embed/>
                </p:oleObj>
              </mc:Choice>
              <mc:Fallback>
                <p:oleObj name="Equation" r:id="rId4" imgW="1016000" imgH="203200" progId="Equation.DSMT4">
                  <p:embed/>
                  <p:pic>
                    <p:nvPicPr>
                      <p:cNvPr id="7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244" y="1977456"/>
                        <a:ext cx="2938046" cy="5551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203244" y="3186619"/>
          <a:ext cx="2938046" cy="533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6" name="Equation" r:id="rId6" imgW="1066337" imgH="203112" progId="Equation.DSMT4">
                  <p:embed/>
                </p:oleObj>
              </mc:Choice>
              <mc:Fallback>
                <p:oleObj name="Equation" r:id="rId6" imgW="1066337" imgH="203112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244" y="3186619"/>
                        <a:ext cx="2938046" cy="533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865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全连接神经网络的基本原理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13" y="1070812"/>
            <a:ext cx="9218762" cy="713992"/>
          </a:xfrm>
        </p:spPr>
        <p:txBody>
          <a:bodyPr/>
          <a:lstStyle/>
          <a:p>
            <a:r>
              <a:rPr lang="zh-CN" altLang="en-US" sz="2000" dirty="0">
                <a:cs typeface="Times New Roman" panose="02020603050405020304" pitchFamily="18" charset="0"/>
              </a:rPr>
              <a:t>反向传播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cs typeface="Times New Roman" panose="02020603050405020304" pitchFamily="18" charset="0"/>
              </a:rPr>
              <a:t>训练过程</a:t>
            </a:r>
            <a:r>
              <a:rPr lang="en-US" altLang="zh-CN" sz="2000" dirty="0">
                <a:cs typeface="Times New Roman" panose="02020603050405020304" pitchFamily="18" charset="0"/>
              </a:rPr>
              <a:t>)</a:t>
            </a:r>
          </a:p>
          <a:p>
            <a:endParaRPr lang="en-US" altLang="zh-CN" sz="1200" b="0" dirty="0"/>
          </a:p>
          <a:p>
            <a:endParaRPr lang="en-US" altLang="zh-CN" sz="12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83775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222104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203239" y="2327027"/>
          <a:ext cx="2575538" cy="641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0" name="Equation" r:id="rId4" imgW="1485255" imgH="355446" progId="Equation.DSMT4">
                  <p:embed/>
                </p:oleObj>
              </mc:Choice>
              <mc:Fallback>
                <p:oleObj name="Equation" r:id="rId4" imgW="1485255" imgH="355446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239" y="2327027"/>
                        <a:ext cx="2575538" cy="6418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 txBox="1">
            <a:spLocks/>
          </p:cNvSpPr>
          <p:nvPr/>
        </p:nvSpPr>
        <p:spPr>
          <a:xfrm>
            <a:off x="844504" y="4157495"/>
            <a:ext cx="9887136" cy="7139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1" sz="3200" b="1" i="0" baseline="0">
                <a:solidFill>
                  <a:schemeClr val="tx1"/>
                </a:solidFill>
                <a:latin typeface="Tahoma" pitchFamily="34" charset="0"/>
                <a:ea typeface="黑体" pitchFamily="49" charset="-122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 b="1" i="0" baseline="0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2pPr>
            <a:lvl3pPr marL="1143000" indent="-228600" algn="l" rtl="0" eaLnBrk="0" fontAlgn="base" latinLnBrk="1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1" sz="2400" b="1" i="0" baseline="0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£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0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反向传播基于梯度下降算法，以目标的负梯度方向对参数进行更新。</a:t>
            </a:r>
            <a:endParaRPr lang="en-US" altLang="zh-CN" sz="2800" b="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b="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D654D-0020-2D55-D15D-66892F985276}"/>
              </a:ext>
            </a:extLst>
          </p:cNvPr>
          <p:cNvSpPr txBox="1"/>
          <p:nvPr/>
        </p:nvSpPr>
        <p:spPr>
          <a:xfrm>
            <a:off x="3938953" y="322894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（当损失函数为均方误差时）</a:t>
            </a:r>
            <a:endPara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925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1" y="1055851"/>
            <a:ext cx="10780680" cy="4579620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TensorFlow</a:t>
            </a:r>
            <a:r>
              <a:rPr lang="en-US" altLang="zh-CN" sz="2000" dirty="0"/>
              <a:t> </a:t>
            </a:r>
            <a:r>
              <a:rPr lang="zh-CN" altLang="en-US" sz="2000" dirty="0"/>
              <a:t>是由谷歌在 </a:t>
            </a:r>
            <a:r>
              <a:rPr lang="en-US" altLang="zh-CN" sz="2000" dirty="0"/>
              <a:t>2015 </a:t>
            </a:r>
            <a:r>
              <a:rPr lang="zh-CN" altLang="en-US" sz="2000" dirty="0"/>
              <a:t>年 </a:t>
            </a:r>
            <a:r>
              <a:rPr lang="en-US" altLang="zh-CN" sz="2000" dirty="0"/>
              <a:t>11 </a:t>
            </a:r>
            <a:r>
              <a:rPr lang="zh-CN" altLang="en-US" sz="2000" dirty="0"/>
              <a:t>月发布的深度学习开源工具，可用来快速构建神经网络，并训练深度学习模型。</a:t>
            </a:r>
            <a:endParaRPr lang="en-US" altLang="zh-CN" sz="2000" dirty="0"/>
          </a:p>
          <a:p>
            <a:r>
              <a:rPr lang="en-US" altLang="zh-CN" sz="2000" dirty="0" err="1"/>
              <a:t>TensorFlow</a:t>
            </a:r>
            <a:r>
              <a:rPr lang="zh-CN" altLang="en-US" sz="2000" dirty="0"/>
              <a:t>的底端由</a:t>
            </a:r>
            <a:r>
              <a:rPr lang="en-US" altLang="zh-CN" sz="2000" dirty="0"/>
              <a:t>C++</a:t>
            </a:r>
            <a:r>
              <a:rPr lang="zh-CN" altLang="en-US" sz="2000" dirty="0"/>
              <a:t>实现，计算速度更快。</a:t>
            </a:r>
            <a:r>
              <a:rPr lang="en-US" altLang="zh-CN" sz="2000" dirty="0" err="1"/>
              <a:t>TensorFlow</a:t>
            </a:r>
            <a:r>
              <a:rPr lang="zh-CN" altLang="en-US" sz="2000" dirty="0"/>
              <a:t>有一个高级机器学习</a:t>
            </a:r>
            <a:r>
              <a:rPr lang="en-US" altLang="zh-CN" sz="2000" dirty="0"/>
              <a:t>API</a:t>
            </a:r>
            <a:r>
              <a:rPr lang="zh-CN" altLang="en-US" sz="2000" dirty="0"/>
              <a:t>（</a:t>
            </a:r>
            <a:r>
              <a:rPr lang="en-US" altLang="zh-CN" sz="2000" dirty="0" err="1"/>
              <a:t>tf.contrib.learn</a:t>
            </a:r>
            <a:r>
              <a:rPr lang="zh-CN" altLang="en-US" sz="2000" dirty="0"/>
              <a:t>），可以更容易地配置、训练和评估大量的机器学习模型。</a:t>
            </a:r>
            <a:endParaRPr lang="en-US" altLang="zh-CN" sz="200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40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23" y="1055851"/>
            <a:ext cx="8770189" cy="4579620"/>
          </a:xfrm>
        </p:spPr>
        <p:txBody>
          <a:bodyPr/>
          <a:lstStyle/>
          <a:p>
            <a:r>
              <a:rPr lang="en-US" altLang="zh-CN" sz="2000" dirty="0"/>
              <a:t>TensorFlow2.0</a:t>
            </a:r>
            <a:r>
              <a:rPr lang="zh-CN" altLang="en-US" sz="2000" dirty="0"/>
              <a:t>的安装</a:t>
            </a:r>
            <a:endParaRPr lang="en-US" altLang="zh-CN" sz="2000" dirty="0"/>
          </a:p>
          <a:p>
            <a:pPr lvl="1"/>
            <a:r>
              <a:rPr lang="en-US" altLang="zh-CN" sz="1650" b="0" dirty="0"/>
              <a:t>pip install </a:t>
            </a:r>
            <a:r>
              <a:rPr lang="en-US" altLang="zh-CN" sz="1650" b="0" dirty="0" err="1"/>
              <a:t>tensorflow</a:t>
            </a:r>
            <a:r>
              <a:rPr lang="en-US" altLang="zh-CN" sz="1650" b="0" dirty="0"/>
              <a:t> #</a:t>
            </a:r>
            <a:r>
              <a:rPr lang="zh-CN" altLang="zh-CN" sz="1650" b="0" dirty="0"/>
              <a:t>安装</a:t>
            </a:r>
            <a:r>
              <a:rPr lang="en-US" altLang="zh-CN" sz="1650" b="0" dirty="0" err="1"/>
              <a:t>cpu</a:t>
            </a:r>
            <a:r>
              <a:rPr lang="zh-CN" altLang="zh-CN" sz="1650" b="0" dirty="0"/>
              <a:t>版</a:t>
            </a:r>
          </a:p>
          <a:p>
            <a:pPr lvl="1"/>
            <a:r>
              <a:rPr lang="en-US" altLang="zh-CN" sz="1650" b="0" dirty="0"/>
              <a:t>pip install </a:t>
            </a:r>
            <a:r>
              <a:rPr lang="en-US" altLang="zh-CN" sz="1650" b="0" dirty="0" err="1"/>
              <a:t>tensorflow-gpu</a:t>
            </a:r>
            <a:r>
              <a:rPr lang="en-US" altLang="zh-CN" sz="1650" b="0" dirty="0"/>
              <a:t> #</a:t>
            </a:r>
            <a:r>
              <a:rPr lang="zh-CN" altLang="zh-CN" sz="1650" b="0" dirty="0"/>
              <a:t>安装</a:t>
            </a:r>
            <a:r>
              <a:rPr lang="en-US" altLang="zh-CN" sz="1650" b="0" dirty="0" err="1"/>
              <a:t>gpu</a:t>
            </a:r>
            <a:r>
              <a:rPr lang="zh-CN" altLang="zh-CN" sz="1650" b="0" dirty="0"/>
              <a:t>版</a:t>
            </a:r>
            <a:endParaRPr lang="en-US" altLang="zh-CN" sz="1650" b="0" dirty="0"/>
          </a:p>
          <a:p>
            <a:pPr lvl="1"/>
            <a:r>
              <a:rPr lang="en-US" altLang="zh-CN" sz="1650" b="0" dirty="0"/>
              <a:t>import </a:t>
            </a:r>
            <a:r>
              <a:rPr lang="en-US" altLang="zh-CN" sz="1650" b="0" dirty="0" err="1"/>
              <a:t>tensorflow</a:t>
            </a:r>
            <a:r>
              <a:rPr lang="en-US" altLang="zh-CN" sz="1650" b="0" dirty="0"/>
              <a:t> as </a:t>
            </a:r>
            <a:r>
              <a:rPr lang="en-US" altLang="zh-CN" sz="1650" b="0" dirty="0" err="1"/>
              <a:t>tf</a:t>
            </a:r>
            <a:endParaRPr lang="zh-CN" altLang="zh-CN" sz="1650" b="0" dirty="0"/>
          </a:p>
          <a:p>
            <a:endParaRPr lang="zh-CN" altLang="zh-CN" dirty="0"/>
          </a:p>
          <a:p>
            <a:endParaRPr lang="en-US" altLang="zh-CN" sz="280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97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84" y="1055851"/>
            <a:ext cx="10770631" cy="457962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TensorFlow2.0</a:t>
            </a:r>
            <a:r>
              <a:rPr lang="zh-CN" altLang="en-US" sz="2000" dirty="0"/>
              <a:t>的张量</a:t>
            </a:r>
            <a:endParaRPr lang="en-US" altLang="zh-CN" sz="2000" dirty="0"/>
          </a:p>
          <a:p>
            <a:pPr lvl="1"/>
            <a:r>
              <a:rPr lang="zh-CN" altLang="en-US" sz="1850" dirty="0"/>
              <a:t>与</a:t>
            </a:r>
            <a:r>
              <a:rPr lang="en-US" altLang="zh-CN" sz="1850" dirty="0" err="1"/>
              <a:t>NumPy</a:t>
            </a:r>
            <a:r>
              <a:rPr lang="zh-CN" altLang="en-US" sz="1850" dirty="0"/>
              <a:t>类似，</a:t>
            </a:r>
            <a:r>
              <a:rPr lang="en-US" altLang="zh-CN" sz="1850" dirty="0"/>
              <a:t>1 </a:t>
            </a:r>
            <a:r>
              <a:rPr lang="zh-CN" altLang="en-US" sz="1850" dirty="0"/>
              <a:t>维的数组称之为向量，</a:t>
            </a:r>
            <a:r>
              <a:rPr lang="en-US" altLang="zh-CN" sz="1850" dirty="0"/>
              <a:t>2 </a:t>
            </a:r>
            <a:r>
              <a:rPr lang="zh-CN" altLang="en-US" sz="1850" dirty="0"/>
              <a:t>维的数组称之为矩阵，</a:t>
            </a:r>
            <a:r>
              <a:rPr lang="en-US" altLang="zh-CN" sz="1850" dirty="0"/>
              <a:t>N </a:t>
            </a:r>
            <a:r>
              <a:rPr lang="zh-CN" altLang="en-US" sz="1850" dirty="0"/>
              <a:t>维数组则称之为张量（</a:t>
            </a:r>
            <a:r>
              <a:rPr lang="en-US" altLang="zh-CN" sz="1850" dirty="0"/>
              <a:t>Tensor</a:t>
            </a:r>
            <a:r>
              <a:rPr lang="zh-CN" altLang="en-US" sz="1850" dirty="0"/>
              <a:t>）。</a:t>
            </a:r>
            <a:endParaRPr lang="en-US" altLang="zh-CN" sz="1850" dirty="0"/>
          </a:p>
          <a:p>
            <a:pPr lvl="1"/>
            <a:r>
              <a:rPr lang="en-US" altLang="zh-CN" sz="1850" dirty="0" err="1"/>
              <a:t>TensorFlow</a:t>
            </a:r>
            <a:r>
              <a:rPr lang="en-US" altLang="zh-CN" sz="1850" dirty="0"/>
              <a:t> </a:t>
            </a:r>
            <a:r>
              <a:rPr lang="zh-CN" altLang="en-US" sz="1850" dirty="0"/>
              <a:t>中，数据都使用张量进行表述。</a:t>
            </a:r>
            <a:endParaRPr lang="en-US" altLang="zh-CN" sz="1850" dirty="0"/>
          </a:p>
          <a:p>
            <a:pPr marL="289322" lvl="2" indent="0">
              <a:buNone/>
            </a:pPr>
            <a:r>
              <a:rPr lang="en-US" altLang="zh-CN" sz="1800" b="0" dirty="0" err="1"/>
              <a:t>tf.Variable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：</a:t>
            </a:r>
            <a:r>
              <a:rPr lang="en-US" altLang="zh-CN" sz="1800" b="0" dirty="0"/>
              <a:t>Tensor</a:t>
            </a:r>
            <a:r>
              <a:rPr lang="zh-CN" altLang="en-US" sz="1800" b="0" dirty="0"/>
              <a:t>变量</a:t>
            </a:r>
            <a:endParaRPr lang="en-US" altLang="zh-CN" sz="1800" b="0" dirty="0"/>
          </a:p>
          <a:p>
            <a:pPr marL="289322" lvl="2" indent="0">
              <a:buNone/>
            </a:pPr>
            <a:r>
              <a:rPr lang="en-US" altLang="zh-CN" sz="1800" b="0" dirty="0" err="1"/>
              <a:t>tf.constant</a:t>
            </a:r>
            <a:r>
              <a:rPr lang="en-US" altLang="zh-CN" sz="1800" b="0" dirty="0"/>
              <a:t> </a:t>
            </a:r>
            <a:r>
              <a:rPr lang="zh-CN" altLang="en-US" sz="1800" b="0" dirty="0"/>
              <a:t>：</a:t>
            </a:r>
            <a:r>
              <a:rPr lang="en-US" altLang="zh-CN" sz="1800" b="0" dirty="0"/>
              <a:t>Tensor</a:t>
            </a:r>
            <a:r>
              <a:rPr lang="zh-CN" altLang="en-US" sz="1800" b="0" dirty="0"/>
              <a:t>常量</a:t>
            </a:r>
            <a:endParaRPr lang="en-US" altLang="zh-CN" sz="1800" b="0" dirty="0"/>
          </a:p>
          <a:p>
            <a:pPr lvl="2"/>
            <a:r>
              <a:rPr lang="zh-CN" altLang="en-US" sz="1800" b="0" dirty="0"/>
              <a:t>基本运算</a:t>
            </a:r>
            <a:endParaRPr lang="en-US" altLang="zh-CN" sz="1800" b="0" dirty="0"/>
          </a:p>
          <a:p>
            <a:pPr lvl="2"/>
            <a:r>
              <a:rPr lang="zh-CN" altLang="en-US" sz="1800" b="0" dirty="0"/>
              <a:t>自动微分和梯度计算</a:t>
            </a:r>
            <a:endParaRPr lang="en-US" altLang="zh-CN" sz="18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6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74" y="1055851"/>
            <a:ext cx="11011792" cy="480233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800" dirty="0"/>
              <a:t>TensorFlow2.0</a:t>
            </a:r>
            <a:r>
              <a:rPr lang="zh-CN" altLang="en-US" sz="2800" dirty="0"/>
              <a:t>的常用模块</a:t>
            </a: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：包含了张量定义、变换等常用函数和类；</a:t>
            </a: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tf.data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：输入数据处理模块，提供了如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tf.data.Dataset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等类，用于封装输入数据、指定批量大小等；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：图像处理模块，提供了如图像裁剪、变换、编码、解码等类；</a:t>
            </a: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tf.keras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：原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框架高阶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，包含原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tf.layers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中的高阶神经网络层；</a:t>
            </a: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tf.linalg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：线性代数模块，提供了大量线性代数计算方法和类；</a:t>
            </a: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tf.losses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：损失函数模块，便于定义神经网络的损失函数；</a:t>
            </a: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tf.math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：数学计算模块，提供了大量数学计算函数；</a:t>
            </a: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tf.saved_model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：模型保存模块，可用于模型的保存和恢复；</a:t>
            </a: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tf.train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：提供用于训练的组件，例如优化器、学习率衰减策略等；</a:t>
            </a: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tf.nn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：提供用于构建神经网络的底层函数，以帮助实现深度神经网络的各类功能层；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tf.estimator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：高阶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，提供了预创建的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Estimator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或自定义组件。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60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29" y="981461"/>
            <a:ext cx="10615555" cy="4579620"/>
          </a:xfrm>
        </p:spPr>
        <p:txBody>
          <a:bodyPr>
            <a:normAutofit/>
          </a:bodyPr>
          <a:lstStyle/>
          <a:p>
            <a:r>
              <a:rPr lang="en-US" altLang="zh-CN" sz="1800" b="0" dirty="0" err="1"/>
              <a:t>Keras</a:t>
            </a:r>
            <a:r>
              <a:rPr lang="zh-CN" altLang="en-US" sz="1800" b="0" dirty="0"/>
              <a:t>是由纯</a:t>
            </a:r>
            <a:r>
              <a:rPr lang="en-US" altLang="zh-CN" sz="1800" b="0" dirty="0"/>
              <a:t>Python</a:t>
            </a:r>
            <a:r>
              <a:rPr lang="zh-CN" altLang="en-US" sz="1800" b="0" dirty="0"/>
              <a:t>编写的面向对象的基于</a:t>
            </a:r>
            <a:r>
              <a:rPr lang="en-US" altLang="zh-CN" sz="1800" b="0" dirty="0" err="1"/>
              <a:t>TensoFlow</a:t>
            </a:r>
            <a:r>
              <a:rPr lang="zh-CN" altLang="en-US" sz="1800" b="0" dirty="0"/>
              <a:t>的深度学习库。</a:t>
            </a:r>
            <a:endParaRPr lang="en-US" altLang="zh-CN" sz="1800" b="0" dirty="0"/>
          </a:p>
          <a:p>
            <a:r>
              <a:rPr lang="en-US" altLang="zh-CN" sz="1800" b="0" dirty="0" err="1"/>
              <a:t>Keras</a:t>
            </a:r>
            <a:r>
              <a:rPr lang="zh-CN" altLang="en-US" sz="1800" b="0" dirty="0"/>
              <a:t>包含许多常用神经网络构建块的实现，例如层、目标函数、激活函数、优化器和一系列工具，其代码托管在</a:t>
            </a:r>
            <a:r>
              <a:rPr lang="en-US" altLang="zh-CN" sz="1800" b="0" dirty="0" err="1"/>
              <a:t>Github</a:t>
            </a:r>
            <a:r>
              <a:rPr lang="zh-CN" altLang="en-US" sz="1800" b="0" dirty="0"/>
              <a:t>上。</a:t>
            </a:r>
            <a:endParaRPr lang="en-US" altLang="zh-CN" sz="1800" b="0" dirty="0"/>
          </a:p>
          <a:p>
            <a:r>
              <a:rPr lang="en-US" altLang="zh-CN" sz="1800" b="0" dirty="0" err="1"/>
              <a:t>Keras</a:t>
            </a:r>
            <a:r>
              <a:rPr lang="zh-CN" altLang="en-US" sz="1800" b="0" dirty="0"/>
              <a:t>里有两种搭建神经网络模型的方式，一种是 </a:t>
            </a:r>
            <a:r>
              <a:rPr lang="en-US" altLang="zh-CN" sz="1800" b="0" dirty="0"/>
              <a:t>Sequential </a:t>
            </a:r>
            <a:r>
              <a:rPr lang="zh-CN" altLang="en-US" sz="1800" b="0" dirty="0"/>
              <a:t>模型，另一种是</a:t>
            </a:r>
            <a:r>
              <a:rPr lang="en-US" altLang="zh-CN" sz="1800" b="0" dirty="0"/>
              <a:t>Model </a:t>
            </a:r>
            <a:r>
              <a:rPr lang="zh-CN" altLang="en-US" sz="1800" b="0" dirty="0"/>
              <a:t>模型。</a:t>
            </a:r>
            <a:endParaRPr lang="en-US" altLang="zh-CN" sz="1800" b="0" dirty="0"/>
          </a:p>
          <a:p>
            <a:endParaRPr lang="en-US" altLang="zh-CN" sz="18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50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13" y="1055851"/>
            <a:ext cx="9144000" cy="4579620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Keras</a:t>
            </a:r>
            <a:r>
              <a:rPr lang="zh-CN" altLang="en-US" sz="2000" dirty="0"/>
              <a:t>的安装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b="0" dirty="0"/>
              <a:t>pip install </a:t>
            </a:r>
            <a:r>
              <a:rPr lang="en-US" altLang="zh-CN" sz="2000" b="0" dirty="0" err="1"/>
              <a:t>keras</a:t>
            </a:r>
            <a:endParaRPr lang="zh-CN" altLang="zh-CN" sz="2000" b="0" dirty="0"/>
          </a:p>
          <a:p>
            <a:pPr marL="0" indent="0">
              <a:buNone/>
            </a:pPr>
            <a:r>
              <a:rPr lang="en-US" altLang="zh-CN" sz="2000" b="0" dirty="0"/>
              <a:t>import </a:t>
            </a:r>
            <a:r>
              <a:rPr lang="en-US" altLang="zh-CN" sz="2000" b="0" dirty="0" err="1"/>
              <a:t>keras</a:t>
            </a:r>
            <a:endParaRPr lang="en-US" altLang="zh-CN" sz="2000" b="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b="0" dirty="0"/>
          </a:p>
          <a:p>
            <a:endParaRPr lang="en-US" altLang="zh-CN" sz="20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87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2E9FB-FC61-D400-1872-D800D215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没有免费的午餐（</a:t>
            </a:r>
            <a:r>
              <a:rPr kumimoji="1" lang="en-US" altLang="zh-CN" dirty="0"/>
              <a:t>No free lunch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C4A09-8DB4-E17E-AA89-BA93DC380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75" y="836165"/>
            <a:ext cx="10515600" cy="5590272"/>
          </a:xfrm>
        </p:spPr>
        <p:txBody>
          <a:bodyPr>
            <a:normAutofit/>
          </a:bodyPr>
          <a:lstStyle/>
          <a:p>
            <a:r>
              <a:rPr lang="zh-CN" altLang="en-US" sz="1600" dirty="0"/>
              <a:t>在训练模型的过程中，对于</a:t>
            </a:r>
            <a:r>
              <a:rPr lang="zh-CN" altLang="en-US" sz="1600" b="1" dirty="0"/>
              <a:t>有参模型</a:t>
            </a:r>
            <a:r>
              <a:rPr lang="zh-CN" altLang="en-US" sz="1600" dirty="0"/>
              <a:t>而言，选择模型的容量对应着可以得到的假设空间。假若模型容量不够大，或者没有涵盖到真实的目标函数</a:t>
            </a:r>
            <a:r>
              <a:rPr lang="en" altLang="zh-CN" sz="1600" dirty="0"/>
              <a:t>f</a:t>
            </a:r>
            <a:r>
              <a:rPr lang="zh-CN" altLang="en" sz="1600" dirty="0"/>
              <a:t>，</a:t>
            </a:r>
            <a:r>
              <a:rPr lang="zh-CN" altLang="en-US" sz="1600" dirty="0"/>
              <a:t>就会导致</a:t>
            </a:r>
            <a:r>
              <a:rPr lang="zh-CN" altLang="en-US" sz="1600" b="1" dirty="0"/>
              <a:t>欠拟合</a:t>
            </a:r>
            <a:r>
              <a:rPr lang="en-US" altLang="zh-CN" sz="1600" b="1" i="1" dirty="0"/>
              <a:t>.</a:t>
            </a:r>
            <a:endParaRPr lang="zh-CN" altLang="en-US" sz="1600" dirty="0"/>
          </a:p>
          <a:p>
            <a:r>
              <a:rPr lang="zh-CN" altLang="en-US" sz="1600" dirty="0"/>
              <a:t>反之，若模型的容量过大（自由度过高），就会产生</a:t>
            </a:r>
            <a:r>
              <a:rPr lang="zh-CN" altLang="en-US" sz="1600" b="1" dirty="0"/>
              <a:t>过拟合</a:t>
            </a:r>
            <a:r>
              <a:rPr lang="zh-CN" altLang="en-US" sz="1600" dirty="0"/>
              <a:t>情况。</a:t>
            </a:r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No Free Lunch Theorem</a:t>
            </a:r>
          </a:p>
          <a:p>
            <a:pPr lvl="1"/>
            <a:r>
              <a:rPr lang="zh-CN" altLang="en-US" sz="1600" dirty="0"/>
              <a:t>没有一种通用的学习算法可以在各种任务中都有很好的表现</a:t>
            </a:r>
            <a:endParaRPr lang="en-US" altLang="zh-CN" sz="1600" dirty="0"/>
          </a:p>
          <a:p>
            <a:pPr lvl="1"/>
            <a:r>
              <a:rPr lang="zh-CN" altLang="en-US" sz="1600" dirty="0"/>
              <a:t>一种算法（算法</a:t>
            </a:r>
            <a:r>
              <a:rPr lang="en" altLang="zh-CN" sz="1600" dirty="0"/>
              <a:t>A</a:t>
            </a:r>
            <a:r>
              <a:rPr lang="zh-CN" altLang="en" sz="1600" dirty="0"/>
              <a:t>）</a:t>
            </a:r>
            <a:r>
              <a:rPr lang="zh-CN" altLang="en-US" sz="1600" dirty="0"/>
              <a:t>在特定数据集上的表现优于另一种算法（算法</a:t>
            </a:r>
            <a:r>
              <a:rPr lang="en" altLang="zh-CN" sz="1600" dirty="0"/>
              <a:t>B</a:t>
            </a:r>
            <a:r>
              <a:rPr lang="zh-CN" altLang="en" sz="1600" dirty="0"/>
              <a:t>）</a:t>
            </a:r>
            <a:r>
              <a:rPr lang="zh-CN" altLang="en-US" sz="1600" dirty="0"/>
              <a:t>的同时，一定伴随着算法</a:t>
            </a:r>
            <a:r>
              <a:rPr lang="en" altLang="zh-CN" sz="1600" dirty="0"/>
              <a:t>A</a:t>
            </a:r>
            <a:r>
              <a:rPr lang="zh-CN" altLang="en-US" sz="1600" dirty="0"/>
              <a:t>在另外某一个特定的数据集上有着不如算法</a:t>
            </a:r>
            <a:r>
              <a:rPr lang="en" altLang="zh-CN" sz="1600" dirty="0"/>
              <a:t>B</a:t>
            </a:r>
            <a:r>
              <a:rPr lang="zh-CN" altLang="en-US" sz="1600" dirty="0"/>
              <a:t>的表现；</a:t>
            </a:r>
            <a:endParaRPr kumimoji="1" lang="zh-CN" altLang="en-US" sz="1600" dirty="0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FF9A7E3B-70E3-CAF8-C6E5-5D9FA772D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627" y="2129134"/>
            <a:ext cx="5421060" cy="244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68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859075"/>
            <a:ext cx="10750202" cy="5139850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Keras</a:t>
            </a:r>
            <a:r>
              <a:rPr lang="zh-CN" altLang="en-US" sz="2400" dirty="0"/>
              <a:t>的序列模型</a:t>
            </a:r>
            <a:endParaRPr lang="en-US" altLang="zh-CN" sz="2400" dirty="0"/>
          </a:p>
          <a:p>
            <a:pPr marL="289322" lvl="2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构建模型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9322" lvl="2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models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导入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模块用于组装各个组件</a:t>
            </a:r>
          </a:p>
          <a:p>
            <a:pPr marL="289322" lvl="2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layers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导入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模块用于生成神经网络层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9322" lvl="2" indent="0">
              <a:buNone/>
            </a:pP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9322" lvl="2" indent="0">
              <a:buNone/>
            </a:pPr>
            <a:r>
              <a:rPr lang="en" altLang="zh-CN" sz="1600" dirty="0"/>
              <a:t>sequential = </a:t>
            </a:r>
            <a:r>
              <a:rPr lang="en" altLang="zh-CN" sz="1600" dirty="0" err="1"/>
              <a:t>models.Sequential</a:t>
            </a:r>
            <a:r>
              <a:rPr lang="en" altLang="zh-CN" sz="1600" dirty="0"/>
              <a:t>() # </a:t>
            </a:r>
            <a:r>
              <a:rPr lang="zh-CN" altLang="en-US" sz="1600" dirty="0"/>
              <a:t>组合层级叠加的网络架构</a:t>
            </a:r>
          </a:p>
          <a:p>
            <a:pPr marL="289322" lvl="2" indent="0">
              <a:buNone/>
            </a:pPr>
            <a:r>
              <a:rPr lang="en-US" altLang="zh-CN" sz="1600" dirty="0"/>
              <a:t># </a:t>
            </a:r>
            <a:r>
              <a:rPr lang="zh-CN" altLang="en-US" sz="1600" dirty="0"/>
              <a:t>添加模型的网络层</a:t>
            </a:r>
          </a:p>
          <a:p>
            <a:pPr marL="289322" lvl="2" indent="0">
              <a:buNone/>
            </a:pPr>
            <a:r>
              <a:rPr lang="en" altLang="zh-CN" sz="1600" dirty="0" err="1"/>
              <a:t>sequential.add</a:t>
            </a:r>
            <a:r>
              <a:rPr lang="en" altLang="zh-CN" sz="1600" dirty="0"/>
              <a:t>(</a:t>
            </a:r>
            <a:r>
              <a:rPr lang="en" altLang="zh-CN" sz="1600" dirty="0" err="1"/>
              <a:t>layers.Dense</a:t>
            </a:r>
            <a:r>
              <a:rPr lang="en" altLang="zh-CN" sz="1600" dirty="0"/>
              <a:t>(units=64, activation='</a:t>
            </a:r>
            <a:r>
              <a:rPr lang="en" altLang="zh-CN" sz="1600" dirty="0" err="1"/>
              <a:t>relu</a:t>
            </a:r>
            <a:r>
              <a:rPr lang="en" altLang="zh-CN" sz="1600" dirty="0"/>
              <a:t>', </a:t>
            </a:r>
            <a:r>
              <a:rPr lang="en" altLang="zh-CN" sz="1600" dirty="0" err="1"/>
              <a:t>input_shape</a:t>
            </a:r>
            <a:r>
              <a:rPr lang="en" altLang="zh-CN" sz="1600" dirty="0"/>
              <a:t>=(28*28, )))</a:t>
            </a:r>
          </a:p>
          <a:p>
            <a:pPr marL="289322" lvl="2" indent="0">
              <a:buNone/>
            </a:pPr>
            <a:r>
              <a:rPr lang="en" altLang="zh-CN" sz="1600" dirty="0" err="1"/>
              <a:t>sequential.add</a:t>
            </a:r>
            <a:r>
              <a:rPr lang="en" altLang="zh-CN" sz="1600" dirty="0"/>
              <a:t>(</a:t>
            </a:r>
            <a:r>
              <a:rPr lang="en" altLang="zh-CN" sz="1600" dirty="0" err="1"/>
              <a:t>layers.Dense</a:t>
            </a:r>
            <a:r>
              <a:rPr lang="en" altLang="zh-CN" sz="1600" dirty="0"/>
              <a:t>(units=64, activation='</a:t>
            </a:r>
            <a:r>
              <a:rPr lang="en" altLang="zh-CN" sz="1600" dirty="0" err="1"/>
              <a:t>relu</a:t>
            </a:r>
            <a:r>
              <a:rPr lang="en" altLang="zh-CN" sz="1600" dirty="0"/>
              <a:t>'))</a:t>
            </a:r>
          </a:p>
          <a:p>
            <a:pPr marL="289322" lvl="2" indent="0">
              <a:buNone/>
            </a:pPr>
            <a:r>
              <a:rPr lang="en" altLang="zh-CN" sz="1600" dirty="0" err="1"/>
              <a:t>sequential.add</a:t>
            </a:r>
            <a:r>
              <a:rPr lang="en" altLang="zh-CN" sz="1600" dirty="0"/>
              <a:t>(</a:t>
            </a:r>
            <a:r>
              <a:rPr lang="en" altLang="zh-CN" sz="1600" dirty="0" err="1"/>
              <a:t>layers.Dense</a:t>
            </a:r>
            <a:r>
              <a:rPr lang="en" altLang="zh-CN" sz="1600" dirty="0"/>
              <a:t>(units=10, activation='</a:t>
            </a:r>
            <a:r>
              <a:rPr lang="en" altLang="zh-CN" sz="1600" dirty="0" err="1"/>
              <a:t>softmax</a:t>
            </a:r>
            <a:r>
              <a:rPr lang="en" altLang="zh-CN" sz="1600" dirty="0"/>
              <a:t>’))</a:t>
            </a:r>
          </a:p>
          <a:p>
            <a:pPr marL="289322" lvl="2" indent="0">
              <a:buNone/>
            </a:pPr>
            <a:endParaRPr lang="en" altLang="zh-CN" sz="1600" dirty="0"/>
          </a:p>
          <a:p>
            <a:pPr marL="289322" lvl="2" indent="0">
              <a:buNone/>
            </a:pPr>
            <a:r>
              <a:rPr lang="en" altLang="zh-CN" sz="1600" dirty="0" err="1"/>
              <a:t>sequential.summary</a:t>
            </a:r>
            <a:r>
              <a:rPr lang="en" altLang="zh-CN" sz="1600" dirty="0"/>
              <a:t>( ) # </a:t>
            </a:r>
            <a:r>
              <a:rPr lang="zh-CN" altLang="en-US" sz="1600" dirty="0"/>
              <a:t>输出网络初始化的各层的参数状况</a:t>
            </a:r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02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93" y="867843"/>
            <a:ext cx="11012835" cy="4579620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Keras</a:t>
            </a:r>
            <a:r>
              <a:rPr lang="zh-CN" altLang="en-US" sz="2400" dirty="0"/>
              <a:t>的序列模型</a:t>
            </a:r>
            <a:endParaRPr lang="en-US" altLang="zh-CN" sz="2400" dirty="0"/>
          </a:p>
          <a:p>
            <a:pPr marL="144661" lvl="1" indent="0">
              <a:buNone/>
            </a:pP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训练模型</a:t>
            </a:r>
            <a:endParaRPr lang="en-US" altLang="zh-CN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neural_net.compile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(optimizer= </a:t>
            </a: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keras.optimizers.SGD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0.1), loss='</a:t>
            </a: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metrics=['accuracy']) # </a:t>
            </a:r>
            <a:r>
              <a:rPr lang="zh-CN" alt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配置网络的训练方法</a:t>
            </a:r>
          </a:p>
          <a:p>
            <a:pPr marL="144661" lvl="1" indent="0">
              <a:buNone/>
            </a:pP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= </a:t>
            </a: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neural_net.fit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y, epochs, </a:t>
            </a: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# </a:t>
            </a:r>
            <a:r>
              <a:rPr lang="zh-CN" alt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执行模型的训练</a:t>
            </a:r>
            <a:endParaRPr lang="en-US" altLang="zh-CN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endParaRPr lang="en-US" altLang="zh-CN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测试模型</a:t>
            </a:r>
            <a:endParaRPr lang="en-US" altLang="zh-CN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test_loss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test_acc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neural_net.evaluate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(data, label, </a:t>
            </a:r>
            <a:r>
              <a:rPr lang="en-US" altLang="zh-CN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altLang="zh-CN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# </a:t>
            </a:r>
            <a:r>
              <a:rPr lang="zh-CN" alt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测试模型</a:t>
            </a:r>
          </a:p>
          <a:p>
            <a:pPr marL="0" indent="0">
              <a:buNone/>
            </a:pPr>
            <a:endParaRPr lang="zh-CN" altLang="en-US" sz="2400" dirty="0"/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393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45" y="876389"/>
            <a:ext cx="10582291" cy="4579620"/>
          </a:xfrm>
        </p:spPr>
        <p:txBody>
          <a:bodyPr/>
          <a:lstStyle/>
          <a:p>
            <a:r>
              <a:rPr lang="en-US" altLang="zh-CN" sz="2000" dirty="0" err="1"/>
              <a:t>Keras</a:t>
            </a:r>
            <a:r>
              <a:rPr lang="zh-CN" altLang="en-US" sz="2000" dirty="0"/>
              <a:t>的函数式模型</a:t>
            </a:r>
            <a:endParaRPr lang="en-US" altLang="zh-CN" sz="2000" dirty="0"/>
          </a:p>
          <a:p>
            <a:pPr marL="144661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构建模型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keras.layers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Input,Dense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				# Input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用于接收模型的输入；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用于构建全连接层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keras.models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Model  							#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用于构建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= Input(shape=(784,))  								#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设置模型输入数据的格式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Dense(64, activation='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')(inputs)  					#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全连接层的输入层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Dense(64, activation='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')(x)  						#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全连接层的隐藏层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 = Dense(10, activation='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')(x)  			#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全连接层的输出层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Model(inputs=inputs, outputs=predictions)  		#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构建模型并设置模型的输入和输出</a:t>
            </a:r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05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Keras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46" y="893481"/>
            <a:ext cx="9971314" cy="4579620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 err="1"/>
              <a:t>Keras</a:t>
            </a:r>
            <a:r>
              <a:rPr lang="zh-CN" altLang="en-US" sz="2000" dirty="0"/>
              <a:t>的函数式模型</a:t>
            </a:r>
            <a:endParaRPr lang="en-US" altLang="zh-CN" sz="2000" dirty="0"/>
          </a:p>
          <a:p>
            <a:pPr marL="144661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训练模型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设置模型的优化器、损失函数、性能指标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(optimizer='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rmaprop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		loss='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		metrics=['accuracy’]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) </a:t>
            </a: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data,labels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)#start training   #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训练模型</a:t>
            </a:r>
          </a:p>
          <a:p>
            <a:pPr marL="144661" lvl="1" indent="0"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测试模型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model.predict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(self, x,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=32, verbose=0)  #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测试模型</a:t>
            </a:r>
            <a:endParaRPr lang="zh-CN" altLang="en-US" sz="1600" dirty="0"/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17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基于</a:t>
            </a:r>
            <a:r>
              <a:rPr lang="en-US" altLang="zh-CN" sz="2800" dirty="0" err="1"/>
              <a:t>Keras</a:t>
            </a:r>
            <a:r>
              <a:rPr lang="zh-CN" altLang="en-US" sz="2800" dirty="0"/>
              <a:t>库构建全连接神经网络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62" y="915174"/>
            <a:ext cx="10515599" cy="4579620"/>
          </a:xfrm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以手写数字图片数据集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为例，实现对手写数字图片的分类与识别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5" b="4988"/>
          <a:stretch/>
        </p:blipFill>
        <p:spPr bwMode="auto">
          <a:xfrm>
            <a:off x="3065253" y="1900764"/>
            <a:ext cx="5296619" cy="42297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232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基于</a:t>
            </a:r>
            <a:r>
              <a:rPr lang="en-US" altLang="zh-CN" sz="2800" dirty="0" err="1"/>
              <a:t>Keras</a:t>
            </a:r>
            <a:r>
              <a:rPr lang="zh-CN" altLang="en-US" sz="2800" dirty="0"/>
              <a:t>库构建全连接神经网络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58" y="883322"/>
            <a:ext cx="11713029" cy="522436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导入所用框架和库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获取并处理训练集和测试集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构建全连接神经网络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en-US" altLang="zh-CN" sz="1600" dirty="0"/>
              <a:t># </a:t>
            </a:r>
            <a:r>
              <a:rPr lang="zh-CN" altLang="en-US" sz="1600" dirty="0"/>
              <a:t>组合层级叠加的网络架构</a:t>
            </a:r>
            <a:endParaRPr lang="en-US" altLang="zh-CN" sz="1600" dirty="0"/>
          </a:p>
          <a:p>
            <a:pPr marL="144661" lvl="1" indent="0">
              <a:buNone/>
            </a:pPr>
            <a:r>
              <a:rPr lang="en-US" altLang="zh-CN" sz="1600" dirty="0" err="1"/>
              <a:t>neural_net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models.Sequential</a:t>
            </a:r>
            <a:r>
              <a:rPr lang="en-US" altLang="zh-CN" sz="1600" dirty="0"/>
              <a:t>() </a:t>
            </a:r>
          </a:p>
          <a:p>
            <a:pPr marL="144661" lvl="1" indent="0">
              <a:buNone/>
            </a:pPr>
            <a:r>
              <a:rPr lang="en-US" altLang="zh-CN" sz="1600" dirty="0"/>
              <a:t># </a:t>
            </a:r>
            <a:r>
              <a:rPr lang="zh-CN" altLang="en-US" sz="1600" dirty="0"/>
              <a:t>设置隐含层的神经元 </a:t>
            </a:r>
            <a:r>
              <a:rPr lang="en-US" altLang="zh-CN" sz="1600" dirty="0"/>
              <a:t># </a:t>
            </a:r>
            <a:r>
              <a:rPr lang="zh-CN" altLang="en-US" sz="1600" dirty="0"/>
              <a:t>数量和激活函数</a:t>
            </a:r>
          </a:p>
          <a:p>
            <a:pPr marL="144661" lvl="1" indent="0">
              <a:buNone/>
            </a:pPr>
            <a:r>
              <a:rPr lang="en-US" altLang="zh-CN" sz="1600" dirty="0" err="1"/>
              <a:t>neural_net.add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layers.Dense</a:t>
            </a:r>
            <a:r>
              <a:rPr lang="en-US" altLang="zh-CN" sz="1600" dirty="0"/>
              <a:t>(units=512, activation=’</a:t>
            </a:r>
            <a:r>
              <a:rPr lang="en-US" altLang="zh-CN" sz="1600" dirty="0" err="1"/>
              <a:t>relu</a:t>
            </a:r>
            <a:r>
              <a:rPr lang="en-US" altLang="zh-CN" sz="1600" dirty="0"/>
              <a:t>’, </a:t>
            </a:r>
            <a:r>
              <a:rPr lang="en-US" altLang="zh-CN" sz="1600" dirty="0" err="1"/>
              <a:t>input_shape</a:t>
            </a:r>
            <a:r>
              <a:rPr lang="en-US" altLang="zh-CN" sz="1600" dirty="0"/>
              <a:t>=(28*28, )))</a:t>
            </a:r>
          </a:p>
          <a:p>
            <a:pPr marL="144661" lvl="1" indent="0">
              <a:buNone/>
            </a:pPr>
            <a:r>
              <a:rPr lang="en-US" altLang="zh-CN" sz="1600" dirty="0"/>
              <a:t># </a:t>
            </a:r>
            <a:r>
              <a:rPr lang="zh-CN" altLang="en-US" sz="1600" dirty="0"/>
              <a:t>设置输出层的神经元数量和激活函数</a:t>
            </a:r>
          </a:p>
          <a:p>
            <a:pPr marL="144661" lvl="1" indent="0">
              <a:buNone/>
            </a:pPr>
            <a:r>
              <a:rPr lang="en-US" altLang="zh-CN" sz="1600" dirty="0" err="1"/>
              <a:t>neural_net.add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layers.Dense</a:t>
            </a:r>
            <a:r>
              <a:rPr lang="en-US" altLang="zh-CN" sz="1600" dirty="0"/>
              <a:t>(units=10, activation=’</a:t>
            </a:r>
            <a:r>
              <a:rPr lang="en-US" altLang="zh-CN" sz="1600" dirty="0" err="1"/>
              <a:t>softmax</a:t>
            </a:r>
            <a:r>
              <a:rPr lang="en-US" altLang="zh-CN" sz="1600" dirty="0"/>
              <a:t>’)) </a:t>
            </a:r>
          </a:p>
          <a:p>
            <a:pPr marL="144661" lvl="1" indent="0">
              <a:buNone/>
            </a:pPr>
            <a:r>
              <a:rPr lang="en-US" altLang="zh-CN" sz="1600" dirty="0"/>
              <a:t># </a:t>
            </a:r>
            <a:r>
              <a:rPr lang="zh-CN" altLang="en-US" sz="1600" dirty="0"/>
              <a:t>输出网络初始化的各层的参数状况</a:t>
            </a:r>
            <a:endParaRPr lang="en-US" altLang="zh-CN" sz="1600" dirty="0"/>
          </a:p>
          <a:p>
            <a:pPr marL="144661" lvl="1" indent="0">
              <a:buNone/>
            </a:pPr>
            <a:r>
              <a:rPr lang="en-US" altLang="zh-CN" sz="1600" dirty="0" err="1"/>
              <a:t>neural_net.summary</a:t>
            </a:r>
            <a:r>
              <a:rPr lang="en-US" altLang="zh-CN" sz="1600" dirty="0"/>
              <a:t>()</a:t>
            </a:r>
            <a:endParaRPr lang="en-US" altLang="zh-CN" sz="1000" b="0" dirty="0"/>
          </a:p>
          <a:p>
            <a:endParaRPr lang="en-US" altLang="zh-CN" sz="11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44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基于</a:t>
            </a:r>
            <a:r>
              <a:rPr lang="en-US" altLang="zh-CN" sz="2800" dirty="0" err="1"/>
              <a:t>Keras</a:t>
            </a:r>
            <a:r>
              <a:rPr lang="zh-CN" altLang="en-US" sz="2800" dirty="0"/>
              <a:t>库训练全连接神经网络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22" y="935271"/>
            <a:ext cx="10865618" cy="4579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# </a:t>
            </a:r>
            <a:r>
              <a:rPr lang="zh-CN" altLang="en-US" sz="1600" dirty="0"/>
              <a:t>配置网络的训练方法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err="1"/>
              <a:t>neural_net.compile</a:t>
            </a:r>
            <a:r>
              <a:rPr lang="en-US" altLang="zh-CN" sz="1600" dirty="0"/>
              <a:t>(  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	optimizer= </a:t>
            </a:r>
            <a:r>
              <a:rPr lang="en-US" altLang="zh-CN" sz="1600" dirty="0" err="1"/>
              <a:t>tf.keras.optimizers.SGD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lr</a:t>
            </a:r>
            <a:r>
              <a:rPr lang="en-US" altLang="zh-CN" sz="1600" dirty="0"/>
              <a:t> = 0.1),  # </a:t>
            </a:r>
            <a:r>
              <a:rPr lang="zh-CN" altLang="en-US" sz="1600" dirty="0"/>
              <a:t>设置优化算法为随机梯度下降，学习率为</a:t>
            </a:r>
            <a:r>
              <a:rPr lang="en-US" altLang="zh-CN" sz="1600" dirty="0"/>
              <a:t>0.1</a:t>
            </a:r>
          </a:p>
          <a:p>
            <a:pPr marL="0" indent="0">
              <a:buNone/>
            </a:pPr>
            <a:r>
              <a:rPr lang="en-US" altLang="zh-CN" sz="1600" dirty="0"/>
              <a:t>	loss='</a:t>
            </a:r>
            <a:r>
              <a:rPr lang="en-US" altLang="zh-CN" sz="1600" dirty="0" err="1"/>
              <a:t>mse</a:t>
            </a:r>
            <a:r>
              <a:rPr lang="en-US" altLang="zh-CN" sz="1600" dirty="0"/>
              <a:t>’,  												# </a:t>
            </a:r>
            <a:r>
              <a:rPr lang="zh-CN" altLang="en-US" sz="1600" dirty="0"/>
              <a:t>设置损失函数为均方误差</a:t>
            </a:r>
          </a:p>
          <a:p>
            <a:pPr marL="0" indent="0">
              <a:buNone/>
            </a:pPr>
            <a:r>
              <a:rPr lang="en-US" altLang="zh-CN" sz="1600" dirty="0"/>
              <a:t>	metrics=['accuracy’]									# </a:t>
            </a:r>
            <a:r>
              <a:rPr lang="zh-CN" altLang="en-US" sz="1600" dirty="0"/>
              <a:t>设置变量</a:t>
            </a:r>
            <a:r>
              <a:rPr lang="en-US" altLang="zh-CN" sz="1600" dirty="0"/>
              <a:t>accuracy</a:t>
            </a:r>
            <a:r>
              <a:rPr lang="zh-CN" altLang="en-US" sz="1600" dirty="0"/>
              <a:t>用于存储分类准确率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)</a:t>
            </a:r>
          </a:p>
          <a:p>
            <a:pPr marL="0" indent="0">
              <a:buNone/>
            </a:pPr>
            <a:r>
              <a:rPr lang="en-US" altLang="zh-CN" sz="1600" dirty="0"/>
              <a:t># </a:t>
            </a:r>
            <a:r>
              <a:rPr lang="zh-CN" altLang="en-US" sz="1600" dirty="0"/>
              <a:t>执行模型的训练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history = </a:t>
            </a:r>
            <a:r>
              <a:rPr lang="en-US" altLang="zh-CN" sz="1600" dirty="0" err="1"/>
              <a:t>neural_net.fit</a:t>
            </a:r>
            <a:r>
              <a:rPr lang="en-US" altLang="zh-CN" sz="1600" dirty="0"/>
              <a:t>(</a:t>
            </a:r>
            <a:r>
              <a:rPr lang="en-US" altLang="zh-CN" sz="1600" dirty="0" err="1"/>
              <a:t>train_images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train_labels</a:t>
            </a:r>
            <a:r>
              <a:rPr lang="en-US" altLang="zh-CN" sz="1600" dirty="0"/>
              <a:t>, epochs=50, </a:t>
            </a:r>
            <a:r>
              <a:rPr lang="en-US" altLang="zh-CN" sz="1600" dirty="0" err="1"/>
              <a:t>batch_size</a:t>
            </a:r>
            <a:r>
              <a:rPr lang="en-US" altLang="zh-CN" sz="1600" dirty="0"/>
              <a:t>=512)</a:t>
            </a:r>
          </a:p>
          <a:p>
            <a:pPr marL="0" indent="0">
              <a:buNone/>
            </a:pPr>
            <a:r>
              <a:rPr lang="en-US" altLang="zh-CN" sz="1600" dirty="0"/>
              <a:t># </a:t>
            </a:r>
            <a:r>
              <a:rPr lang="zh-CN" altLang="en-US" sz="1600" dirty="0"/>
              <a:t>测试训练后的模型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err="1"/>
              <a:t>test_loss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test_acc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neural_net.evaluate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test_images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test_labels</a:t>
            </a:r>
            <a:r>
              <a:rPr lang="en-US" altLang="zh-CN" sz="1600" dirty="0"/>
              <a:t>)</a:t>
            </a:r>
            <a:endParaRPr lang="zh-CN" altLang="en-US" sz="1600" dirty="0"/>
          </a:p>
          <a:p>
            <a:pPr marL="0" indent="0">
              <a:buNone/>
            </a:pPr>
            <a:r>
              <a:rPr lang="en-US" altLang="zh-CN" sz="1600" dirty="0"/>
              <a:t>print("Train Epoch:", '%02d' % (epoch + 1), "Loss=", "{:.9f}".format(loss), " Accuracy=", acc)</a:t>
            </a:r>
            <a:endParaRPr lang="en-US" altLang="zh-CN" sz="16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87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全连接神经网络实现图片识别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306" y="2230491"/>
            <a:ext cx="9218762" cy="4579620"/>
          </a:xfrm>
        </p:spPr>
        <p:txBody>
          <a:bodyPr/>
          <a:lstStyle/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2" t="2803" r="6067" b="5469"/>
          <a:stretch/>
        </p:blipFill>
        <p:spPr bwMode="auto">
          <a:xfrm>
            <a:off x="2944698" y="762598"/>
            <a:ext cx="5573814" cy="35887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387307" y="821274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773519"/>
              </p:ext>
            </p:extLst>
          </p:nvPr>
        </p:nvGraphicFramePr>
        <p:xfrm>
          <a:off x="2824098" y="4598921"/>
          <a:ext cx="5815013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" r:id="rId5" imgW="3847923" imgH="1171545" progId="Visio.Drawing.15">
                  <p:embed/>
                </p:oleObj>
              </mc:Choice>
              <mc:Fallback>
                <p:oleObj r:id="rId5" imgW="3847923" imgH="117154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098" y="4598921"/>
                        <a:ext cx="5815013" cy="181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3133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全连接神经网络的自定义编码实现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13" y="1055851"/>
            <a:ext cx="9218762" cy="4579620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定义主函数</a:t>
            </a:r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/>
          </a:p>
          <a:p>
            <a:endParaRPr lang="en-US" altLang="zh-CN" sz="11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0AD173-59A7-4FC6-ABBE-9275D5C6DFDB}"/>
              </a:ext>
            </a:extLst>
          </p:cNvPr>
          <p:cNvSpPr txBox="1"/>
          <p:nvPr/>
        </p:nvSpPr>
        <p:spPr>
          <a:xfrm>
            <a:off x="525830" y="2128434"/>
            <a:ext cx="11519971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# </a:t>
            </a:r>
            <a:r>
              <a:rPr lang="zh-CN" altLang="en-US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在主函数中调用模型的训练和测试函数</a:t>
            </a:r>
            <a:endParaRPr lang="en-US" altLang="zh-CN" sz="1400" kern="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if __name__ == ‘__main__’: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    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# </a:t>
            </a:r>
            <a:r>
              <a:rPr lang="zh-CN" altLang="en-US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训练模型</a:t>
            </a:r>
            <a:endParaRPr lang="en-US" altLang="zh-CN" sz="1400" kern="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    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model = train(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mnist.train.images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,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mnist.train.labels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,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mnist.validation.images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,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mnist.validation.labels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)  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    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accuracy = test(model,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mnist.test.images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,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mnist.test.labels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)  # </a:t>
            </a:r>
            <a:r>
              <a:rPr lang="zh-CN" altLang="en-US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测试模型并得到最优的模型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    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print(‘test the best model, accuracy=%.2f.’%(accuracy))  # </a:t>
            </a:r>
            <a:r>
              <a:rPr lang="zh-CN" altLang="en-US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输出准确率</a:t>
            </a:r>
          </a:p>
        </p:txBody>
      </p:sp>
    </p:spTree>
    <p:extLst>
      <p:ext uri="{BB962C8B-B14F-4D97-AF65-F5344CB8AC3E}">
        <p14:creationId xmlns:p14="http://schemas.microsoft.com/office/powerpoint/2010/main" val="292214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全连接神经网络的自定义编码实现 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269595D-CF64-4EE9-8678-C11DAF776E37}"/>
              </a:ext>
            </a:extLst>
          </p:cNvPr>
          <p:cNvSpPr txBox="1">
            <a:spLocks/>
          </p:cNvSpPr>
          <p:nvPr/>
        </p:nvSpPr>
        <p:spPr>
          <a:xfrm>
            <a:off x="459037" y="1116102"/>
            <a:ext cx="3650900" cy="457962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1" sz="3200" b="1" i="0" baseline="0">
                <a:solidFill>
                  <a:schemeClr val="tx1"/>
                </a:solidFill>
                <a:latin typeface="Tahoma" pitchFamily="34" charset="0"/>
                <a:ea typeface="黑体" pitchFamily="49" charset="-122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 b="1" i="0" baseline="0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2pPr>
            <a:lvl3pPr marL="1143000" indent="-228600" algn="l" rtl="0" eaLnBrk="0" fontAlgn="base" latinLnBrk="1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1" sz="2400" b="1" i="0" baseline="0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£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导入所用框架和库</a:t>
            </a:r>
            <a:endParaRPr lang="en-US" altLang="zh-CN" sz="1800" b="0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获取并处理训练集、验证集和测试集</a:t>
            </a:r>
            <a:endParaRPr lang="en-US" altLang="zh-CN" sz="1800" b="0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定义全连接神经网络类</a:t>
            </a:r>
            <a:endParaRPr lang="en-US" altLang="zh-CN" sz="1600" b="0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0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400" b="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BE2D72-737C-42B2-864C-5C83F29AD442}"/>
              </a:ext>
            </a:extLst>
          </p:cNvPr>
          <p:cNvSpPr txBox="1"/>
          <p:nvPr/>
        </p:nvSpPr>
        <p:spPr>
          <a:xfrm>
            <a:off x="4216143" y="816554"/>
            <a:ext cx="8848521" cy="5548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class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FullConnectionLayer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():</a:t>
            </a:r>
          </a:p>
          <a:p>
            <a:pPr algn="just">
              <a:lnSpc>
                <a:spcPct val="150000"/>
              </a:lnSpc>
            </a:pP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def __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init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__(self):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用于初始化类实例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self.mem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= {}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定义在实例化对象中，以便类全局使用</a:t>
            </a:r>
            <a:endParaRPr lang="en-US" altLang="zh-CN" sz="1400" kern="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def forward(self, X, W):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前向传播，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X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为输入数据，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W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为网络的连接权重矩阵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self.mem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["X"] = X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接收输入数据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self.mem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["W"] = W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接收网络参数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H =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np.matmul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(X, W)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计算网络输出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return H</a:t>
            </a:r>
          </a:p>
          <a:p>
            <a:pPr algn="just">
              <a:lnSpc>
                <a:spcPct val="150000"/>
              </a:lnSpc>
            </a:pPr>
            <a:endParaRPr lang="en-US" altLang="zh-CN" sz="1400" kern="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def backward(self,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grad_H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):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反向传播，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grad_H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为损失函数关于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H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的梯度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X =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self.mem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["X"]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输入数据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W =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self.mem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["W"]  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grad_X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=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np.matmul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(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grad_H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, W.T)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损失函数关于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X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的梯度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grad_W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=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np.matmul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(X.T,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grad_H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)  #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损失函数关于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W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的梯度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        return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grad_X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,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</a:rPr>
              <a:t>grad_W</a:t>
            </a:r>
            <a:endParaRPr lang="en-US" altLang="zh-CN" sz="14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706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989446A-518F-B78A-A28E-505669A9E436}"/>
              </a:ext>
            </a:extLst>
          </p:cNvPr>
          <p:cNvSpPr/>
          <p:nvPr/>
        </p:nvSpPr>
        <p:spPr>
          <a:xfrm>
            <a:off x="344680" y="261393"/>
            <a:ext cx="11502639" cy="5995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200"/>
              </a:lnSpc>
              <a:buFont typeface="+mj-lt"/>
              <a:buAutoNum type="arabicPeriod" startAt="2"/>
            </a:pP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编写代码，使用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 Regression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对训练数据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题目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训练数据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.txt)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进行模型训练，并针对测试数据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题目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测试数据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.txt)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输出二分类结果，结果用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0-1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之间的概率表示，用空格进行分割。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 algn="just">
              <a:lnSpc>
                <a:spcPts val="2200"/>
              </a:lnSpc>
              <a:buFont typeface="Wingdings" pitchFamily="2" charset="2"/>
              <a:buChar char=""/>
            </a:pP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数据集说明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该数据集需要通过特征数据分析，来预测二分类的结果。训练数据集中的二分类结果已经给出，为最后一列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 algn="just">
              <a:lnSpc>
                <a:spcPts val="2200"/>
              </a:lnSpc>
              <a:buFont typeface="Wingdings" pitchFamily="2" charset="2"/>
              <a:buChar char=""/>
            </a:pP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数据集信息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本数据集用于估计信用卡的违约概率。其中训练数据包括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27997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个样本，测试数据包括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2001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个样本。需要根据训练数据，建立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Logistic Regression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模型，对测试数据集中的数据预测结果。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结果文件为一个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txt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文件，其中包含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2000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0-1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之间的实数值，保留两位小数，用空格分割。最后会在真实的结果上比较每个同学的预测结果。例如：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0.01 0.24 0.55 0.67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342900" algn="just">
              <a:lnSpc>
                <a:spcPts val="2200"/>
              </a:lnSpc>
              <a:buFont typeface="Wingdings" pitchFamily="2" charset="2"/>
              <a:buChar char=""/>
            </a:pP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数据属性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本数据集供包括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个特征，具体说明如下：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信用卡的额度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性别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(1 = male; 2 = female).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教育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(1 = graduate school; 2 = university; 3 = high school; 4 = others).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婚姻状态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(1 = married; 2 = single; 3 = others).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年龄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6 - 11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过去几个月的还款状态（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月到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月），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-2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代表按时还款，其他代表延迟还款的月份数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12 - 17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过去几个月的账单记录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 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 – 23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列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过去几个月的支付记录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266700" algn="just">
              <a:lnSpc>
                <a:spcPts val="2200"/>
              </a:lnSpc>
            </a:pP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最后一列为类别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值，取值为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zh-CN" sz="1600" kern="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168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全连接神经网络的自定义编码实现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116" y="882849"/>
            <a:ext cx="9218762" cy="4579620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定义激活函数和损失函数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600" dirty="0"/>
              <a:t>定义</a:t>
            </a:r>
            <a:r>
              <a:rPr lang="en-US" altLang="zh-CN" sz="1600" dirty="0" err="1"/>
              <a:t>ReLU</a:t>
            </a:r>
            <a:r>
              <a:rPr lang="zh-CN" altLang="en-US" sz="1600" dirty="0"/>
              <a:t>类用于</a:t>
            </a:r>
            <a:r>
              <a:rPr lang="zh-CN" altLang="en-US" sz="1600"/>
              <a:t>隐含层（非线性）</a:t>
            </a:r>
            <a:endParaRPr lang="en-US" altLang="zh-CN" sz="1600" dirty="0"/>
          </a:p>
          <a:p>
            <a:pPr lvl="1"/>
            <a:r>
              <a:rPr lang="zh-CN" altLang="en-US" sz="1600" dirty="0"/>
              <a:t>定义交叉熵损失函数类用于训练</a:t>
            </a:r>
            <a:endParaRPr lang="en-US" altLang="zh-CN" sz="1600" dirty="0"/>
          </a:p>
          <a:p>
            <a:pPr lvl="1"/>
            <a:r>
              <a:rPr lang="zh-CN" altLang="en-US" sz="1600" dirty="0"/>
              <a:t>定义</a:t>
            </a:r>
            <a:r>
              <a:rPr lang="en-US" altLang="zh-CN" sz="1600" dirty="0" err="1"/>
              <a:t>Softmax</a:t>
            </a:r>
            <a:r>
              <a:rPr lang="zh-CN" altLang="en-US" sz="1600" dirty="0"/>
              <a:t>类用于输出分类结果</a:t>
            </a:r>
            <a:endParaRPr lang="en-US" altLang="zh-CN" sz="1600" dirty="0"/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构建全连接神经网络模型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800" dirty="0"/>
          </a:p>
          <a:p>
            <a:endParaRPr lang="en-US" altLang="zh-CN" sz="105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DFA9F4-FEB4-4988-9372-EECD26C2EBB5}"/>
              </a:ext>
            </a:extLst>
          </p:cNvPr>
          <p:cNvSpPr txBox="1"/>
          <p:nvPr/>
        </p:nvSpPr>
        <p:spPr>
          <a:xfrm>
            <a:off x="509116" y="3172659"/>
            <a:ext cx="11682884" cy="295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class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FullConnectionModel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():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全连接神经网络模型类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 __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init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__(self,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latent_dims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):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构造函数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self.W1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np.random.normal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(loc=0, scale=1, size=[28 * 28 + 1,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latent_dims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]) /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np.sqrt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((28 * 28 + 1) / 2)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W1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self.W2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np.random.normal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(loc=0, scale=1, size=[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latent_dims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10]) /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np.sqrt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latent_dims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/ 2)  # He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W2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self.mul_h1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FullConnectionLayer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隐含层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self.relu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Relu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激活函数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self.mul_h2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FullConnectionLayer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self.softmax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Softmax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激活函数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self.cross_en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CrossEntropy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损失函数</a:t>
            </a:r>
          </a:p>
        </p:txBody>
      </p:sp>
    </p:spTree>
    <p:extLst>
      <p:ext uri="{BB962C8B-B14F-4D97-AF65-F5344CB8AC3E}">
        <p14:creationId xmlns:p14="http://schemas.microsoft.com/office/powerpoint/2010/main" val="143891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全连接神经网络的自定义编码实现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086053"/>
            <a:ext cx="9218762" cy="4579620"/>
          </a:xfrm>
        </p:spPr>
        <p:txBody>
          <a:bodyPr/>
          <a:lstStyle/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83857D-3D1A-4069-AE84-B748D8C6F78B}"/>
              </a:ext>
            </a:extLst>
          </p:cNvPr>
          <p:cNvSpPr txBox="1"/>
          <p:nvPr/>
        </p:nvSpPr>
        <p:spPr>
          <a:xfrm>
            <a:off x="697199" y="813056"/>
            <a:ext cx="10515600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 forward(self, X, labels):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前向传播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bias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np.ones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(shape=[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X.shape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[0], 1])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生成权值均为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的矩阵作为偏置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np.concatenate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([X, bias], axis=1)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合并矩阵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self.h1 = self.mul_h1.forward(X, self.W1)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隐含层的计算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self.h1_relu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self.relu.forward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(self.h1)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经过隐含层激活函数处理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self.h2 = self.mul_h2.forward(self.h1_relu, self.W2)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输出层的计算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self.h2_soft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self.softmax.forward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(self.h2)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经过输出层激活函数处理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self.loss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self.cross_en.forward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(self.h2_soft, labels)  #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计算交叉熵损失函数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11E380-3E3E-4D53-A12D-4730AEB8C061}"/>
              </a:ext>
            </a:extLst>
          </p:cNvPr>
          <p:cNvSpPr txBox="1"/>
          <p:nvPr/>
        </p:nvSpPr>
        <p:spPr>
          <a:xfrm>
            <a:off x="697199" y="4081617"/>
            <a:ext cx="10797602" cy="1993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def backward(self, labels):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反向传播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   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self.loss_grad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=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self.cross_en.backward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(labels)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计算损失函数在输出层的梯度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    self.h2_soft_grad =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self.softmax.backward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(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self.loss_grad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)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sofamax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求导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    self.h2_grad, self.W2_grad = self.mul_h2.backward(self.h2_soft_grad)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求导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    self.h1_relu_grad = 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self.relu.backward</a:t>
            </a: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(self.h2_grad)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4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relu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求导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    self.h1_grad, self.W1_grad = self.mul_h1.backward(self.h1_relu_grad)  # </a:t>
            </a:r>
            <a:r>
              <a:rPr lang="zh-CN" altLang="zh-CN" sz="14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计算隐含层的梯度</a:t>
            </a:r>
            <a:endParaRPr lang="zh-CN" altLang="zh-CN" sz="14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2031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全连接神经网络的自定义编码实现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64" y="928977"/>
            <a:ext cx="9218762" cy="457962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定义训练函数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定义计算准确率的函数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定义单步训练函数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定义批量训练函数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定义测试函数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/>
          </a:p>
          <a:p>
            <a:endParaRPr lang="en-US" altLang="zh-CN" sz="14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0AD173-59A7-4FC6-ABBE-9275D5C6DFDB}"/>
              </a:ext>
            </a:extLst>
          </p:cNvPr>
          <p:cNvSpPr txBox="1"/>
          <p:nvPr/>
        </p:nvSpPr>
        <p:spPr>
          <a:xfrm>
            <a:off x="897356" y="3665540"/>
            <a:ext cx="8776770" cy="169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def test(model, x, y):  # </a:t>
            </a:r>
            <a:r>
              <a:rPr lang="zh-CN" altLang="zh-CN" sz="18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测试函数</a:t>
            </a:r>
            <a:endParaRPr lang="zh-CN" altLang="zh-CN" sz="18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</a:t>
            </a:r>
            <a:r>
              <a:rPr lang="en-US" altLang="zh-CN" sz="18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model.forward</a:t>
            </a:r>
            <a:r>
              <a:rPr lang="en-US" altLang="zh-CN" sz="18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(x, y)  # </a:t>
            </a:r>
            <a:r>
              <a:rPr lang="zh-CN" altLang="zh-CN" sz="18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运行模型</a:t>
            </a:r>
            <a:endParaRPr lang="zh-CN" altLang="zh-CN" sz="18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    accuracy = </a:t>
            </a:r>
            <a:r>
              <a:rPr lang="en-US" altLang="zh-CN" sz="1800" kern="1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computeAccuracy</a:t>
            </a:r>
            <a:r>
              <a:rPr lang="en-US" altLang="zh-CN" sz="18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(model.h2_soft, y)  # </a:t>
            </a:r>
            <a:r>
              <a:rPr lang="zh-CN" altLang="zh-CN" sz="18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获取准确率</a:t>
            </a:r>
            <a:endParaRPr lang="zh-CN" altLang="zh-CN" sz="18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 indent="304800" algn="just">
              <a:lnSpc>
                <a:spcPct val="150000"/>
              </a:lnSpc>
            </a:pPr>
            <a:r>
              <a:rPr lang="en-US" altLang="zh-CN" sz="18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return accuracy</a:t>
            </a:r>
            <a:endParaRPr lang="zh-CN" altLang="zh-CN" sz="180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92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全连接神经网络的自定义编码实现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086053"/>
            <a:ext cx="9218762" cy="4579620"/>
          </a:xfrm>
        </p:spPr>
        <p:txBody>
          <a:bodyPr/>
          <a:lstStyle/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en-US" altLang="zh-CN" b="0" dirty="0"/>
          </a:p>
          <a:p>
            <a:endParaRPr lang="en-US" altLang="zh-CN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97C515-0249-46C3-B885-535379C60562}"/>
              </a:ext>
            </a:extLst>
          </p:cNvPr>
          <p:cNvSpPr txBox="1"/>
          <p:nvPr/>
        </p:nvSpPr>
        <p:spPr>
          <a:xfrm>
            <a:off x="1597752" y="1192328"/>
            <a:ext cx="4635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等线" panose="02010600030101010101" pitchFamily="2" charset="-122"/>
              </a:rPr>
              <a:t>程序运行结果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等线" panose="02010600030101010101" pitchFamily="2" charset="-122"/>
              </a:rPr>
              <a:t>:</a:t>
            </a:r>
            <a:endParaRPr lang="zh-CN" altLang="en-US" sz="24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A2711AF-12DB-4578-BFBC-5B7DE9A1E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24" y="2247441"/>
            <a:ext cx="7849952" cy="28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1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8518F-3546-2544-BCB4-2ACA3735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监督学习过程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E30111-5D2B-AA49-B143-3FCCB3A3F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75" y="836165"/>
            <a:ext cx="10515600" cy="556463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400" dirty="0"/>
              <a:t>1.</a:t>
            </a:r>
            <a:r>
              <a:rPr kumimoji="1" lang="zh-CN" altLang="en-US" sz="1400" dirty="0"/>
              <a:t> 问题建模</a:t>
            </a:r>
            <a:endParaRPr kumimoji="1" lang="en-US" altLang="zh-CN" sz="14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回归、分类 </a:t>
            </a:r>
            <a:r>
              <a:rPr kumimoji="1" lang="en-US" altLang="zh-CN" sz="1200" dirty="0"/>
              <a:t>…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-US" altLang="zh-CN" sz="12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400" dirty="0"/>
              <a:t>2.</a:t>
            </a:r>
            <a:r>
              <a:rPr kumimoji="1" lang="zh-CN" altLang="en-US" sz="1400" dirty="0"/>
              <a:t> 收集数据</a:t>
            </a:r>
            <a:endParaRPr kumimoji="1" lang="en-US" altLang="zh-CN" sz="14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回归：特征数据</a:t>
            </a:r>
            <a:r>
              <a:rPr kumimoji="1" lang="en-US" altLang="zh-CN" sz="1200" dirty="0"/>
              <a:t>X</a:t>
            </a:r>
            <a:r>
              <a:rPr kumimoji="1" lang="zh-CN" altLang="en-US" sz="1200" dirty="0"/>
              <a:t>，连续数据</a:t>
            </a:r>
            <a:r>
              <a:rPr kumimoji="1" lang="en-US" altLang="zh-CN" sz="1200" dirty="0"/>
              <a:t>y</a:t>
            </a:r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二（多）分类：特征数据</a:t>
            </a:r>
            <a:r>
              <a:rPr kumimoji="1" lang="en-US" altLang="zh-CN" sz="1200" dirty="0"/>
              <a:t>X</a:t>
            </a:r>
            <a:r>
              <a:rPr kumimoji="1" lang="zh-CN" altLang="en-US" sz="1200" dirty="0"/>
              <a:t>，离散数据</a:t>
            </a:r>
            <a:r>
              <a:rPr kumimoji="1" lang="en-US" altLang="zh-CN" sz="1200" dirty="0"/>
              <a:t>y</a:t>
            </a:r>
          </a:p>
          <a:p>
            <a:pPr lvl="1">
              <a:lnSpc>
                <a:spcPct val="100000"/>
              </a:lnSpc>
            </a:pPr>
            <a:endParaRPr kumimoji="1" lang="en-US" altLang="zh-CN" sz="12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400" dirty="0"/>
              <a:t>3.</a:t>
            </a:r>
            <a:r>
              <a:rPr kumimoji="1" lang="zh-CN" altLang="en-US" sz="1400" dirty="0"/>
              <a:t> 特征预处理</a:t>
            </a:r>
            <a:endParaRPr kumimoji="1" lang="en-US" altLang="zh-CN" sz="14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归一化</a:t>
            </a:r>
            <a:endParaRPr kumimoji="1" lang="en-US" altLang="zh-CN" sz="12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类别特征</a:t>
            </a:r>
            <a:endParaRPr kumimoji="1" lang="en-US" altLang="zh-CN" sz="12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图像数据、序列数据、图结构数据</a:t>
            </a:r>
            <a:r>
              <a:rPr kumimoji="1" lang="zh-CN" altLang="en-US" sz="1200" dirty="0">
                <a:solidFill>
                  <a:srgbClr val="C00000"/>
                </a:solidFill>
              </a:rPr>
              <a:t>：卷积神经网络、循环神经网络、图神经网络</a:t>
            </a:r>
            <a:endParaRPr kumimoji="1" lang="en-US" altLang="zh-CN" sz="12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endParaRPr kumimoji="1" lang="en-US" altLang="zh-CN" sz="12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400" dirty="0"/>
              <a:t>4.</a:t>
            </a:r>
            <a:r>
              <a:rPr kumimoji="1" lang="zh-CN" altLang="en-US" sz="1400" dirty="0"/>
              <a:t>  构建模型</a:t>
            </a:r>
            <a:endParaRPr kumimoji="1" lang="en-US" altLang="zh-CN" sz="14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 模型选择：线性回归、</a:t>
            </a:r>
            <a:r>
              <a:rPr kumimoji="1" lang="en-US" altLang="zh-CN" sz="1200" dirty="0"/>
              <a:t>Logistic Regression</a:t>
            </a:r>
            <a:r>
              <a:rPr kumimoji="1" lang="zh-CN" altLang="en-US" sz="1200" dirty="0">
                <a:solidFill>
                  <a:srgbClr val="C00000"/>
                </a:solidFill>
              </a:rPr>
              <a:t>、网络结构</a:t>
            </a:r>
            <a:endParaRPr kumimoji="1" lang="en-US" altLang="zh-CN" sz="12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 损失函数：均方误差、极大似然</a:t>
            </a:r>
            <a:endParaRPr kumimoji="1" lang="en-US" altLang="zh-CN" sz="1200" dirty="0"/>
          </a:p>
          <a:p>
            <a:pPr marL="144661" lvl="1" indent="0">
              <a:lnSpc>
                <a:spcPct val="100000"/>
              </a:lnSpc>
              <a:buNone/>
            </a:pPr>
            <a:endParaRPr kumimoji="1" lang="en-US" altLang="zh-CN" sz="14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400" dirty="0"/>
              <a:t>5.</a:t>
            </a:r>
            <a:r>
              <a:rPr kumimoji="1" lang="zh-CN" altLang="en-US" sz="1400" dirty="0"/>
              <a:t>  模型验证</a:t>
            </a:r>
            <a:r>
              <a:rPr kumimoji="1" lang="en-US" altLang="zh-CN" sz="1400" dirty="0"/>
              <a:t>&amp;</a:t>
            </a:r>
            <a:r>
              <a:rPr kumimoji="1" lang="zh-CN" altLang="en-US" sz="1400" dirty="0"/>
              <a:t>参数调优</a:t>
            </a:r>
            <a:endParaRPr kumimoji="1" lang="en-US" altLang="zh-CN" sz="14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使用训练数据训练模型，使用验证数据进行参数调优，判断是否欠拟合、过拟合？</a:t>
            </a:r>
            <a:endParaRPr kumimoji="1" lang="en-US" altLang="zh-CN" sz="12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验证指标：回归（</a:t>
            </a:r>
            <a:r>
              <a:rPr kumimoji="1" lang="en-US" altLang="zh-CN" sz="1200" dirty="0" err="1"/>
              <a:t>wmape</a:t>
            </a:r>
            <a:r>
              <a:rPr kumimoji="1" lang="zh-CN" altLang="en-US" sz="1200" dirty="0"/>
              <a:t>、</a:t>
            </a:r>
            <a:r>
              <a:rPr kumimoji="1" lang="en-US" altLang="zh-CN" sz="1200" dirty="0"/>
              <a:t>R2</a:t>
            </a:r>
            <a:r>
              <a:rPr kumimoji="1" lang="zh-CN" altLang="en-US" sz="1200" dirty="0"/>
              <a:t>、均方误差）</a:t>
            </a:r>
            <a:endParaRPr kumimoji="1" lang="en-US" altLang="zh-CN" sz="12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验证指标：分类（</a:t>
            </a:r>
            <a:r>
              <a:rPr kumimoji="1" lang="en-US" altLang="zh-CN" sz="1200" dirty="0"/>
              <a:t>accuracy, precision, recall, AUC, F1</a:t>
            </a:r>
            <a:r>
              <a:rPr kumimoji="1" lang="zh-CN" altLang="en-US" sz="1200" dirty="0">
                <a:solidFill>
                  <a:srgbClr val="C00000"/>
                </a:solidFill>
              </a:rPr>
              <a:t>、混淆矩阵、</a:t>
            </a:r>
            <a:r>
              <a:rPr kumimoji="1" lang="en-US" altLang="zh-CN" sz="1200" dirty="0">
                <a:solidFill>
                  <a:srgbClr val="C00000"/>
                </a:solidFill>
              </a:rPr>
              <a:t>map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pPr marL="144661" lvl="1" indent="0">
              <a:lnSpc>
                <a:spcPct val="100000"/>
              </a:lnSpc>
              <a:buNone/>
            </a:pPr>
            <a:endParaRPr kumimoji="1"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1400" dirty="0"/>
              <a:t>6.</a:t>
            </a:r>
            <a:r>
              <a:rPr kumimoji="1" lang="zh-CN" altLang="en-US" sz="1400" dirty="0"/>
              <a:t>  模型上线</a:t>
            </a:r>
            <a:r>
              <a:rPr kumimoji="1" lang="en-US" altLang="zh-CN" sz="1400" dirty="0"/>
              <a:t>/AB</a:t>
            </a:r>
            <a:r>
              <a:rPr kumimoji="1" lang="zh-CN" altLang="en-US" sz="1400" dirty="0"/>
              <a:t>测试</a:t>
            </a:r>
            <a:endParaRPr kumimoji="1" lang="en-US" altLang="zh-CN" sz="1400" dirty="0"/>
          </a:p>
          <a:p>
            <a:pPr lvl="1">
              <a:lnSpc>
                <a:spcPct val="100000"/>
              </a:lnSpc>
            </a:pPr>
            <a:r>
              <a:rPr kumimoji="1" lang="zh-CN" altLang="en-US" sz="1200" dirty="0"/>
              <a:t>在测试数据上进行模型测试（测试数据和训练数据来自于同一分布）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3669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5">
            <a:extLst>
              <a:ext uri="{FF2B5EF4-FFF2-40B4-BE49-F238E27FC236}">
                <a16:creationId xmlns:a16="http://schemas.microsoft.com/office/drawing/2014/main" id="{DB505ECB-7ECB-4762-8FE8-BDD77F956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1914272"/>
            <a:ext cx="9042400" cy="855663"/>
          </a:xfrm>
          <a:prstGeom prst="rect">
            <a:avLst/>
          </a:prstGeom>
          <a:noFill/>
          <a:ln>
            <a:noFill/>
          </a:ln>
          <a:effectLst>
            <a:outerShdw dist="28398" dir="3806097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编程及人工智能应用</a:t>
            </a:r>
          </a:p>
        </p:txBody>
      </p:sp>
      <p:sp>
        <p:nvSpPr>
          <p:cNvPr id="3075" name="Text Box 57">
            <a:extLst>
              <a:ext uri="{FF2B5EF4-FFF2-40B4-BE49-F238E27FC236}">
                <a16:creationId xmlns:a16="http://schemas.microsoft.com/office/drawing/2014/main" id="{EA94F124-1B38-43D6-8238-1E5647D05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71" y="3345053"/>
            <a:ext cx="10852220" cy="164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第八章 神经网络及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ts val="3000"/>
              </a:lnSpc>
            </a:pPr>
            <a:endParaRPr lang="en-US" altLang="zh-CN" sz="3200" b="1" dirty="0">
              <a:solidFill>
                <a:srgbClr val="FFFF00"/>
              </a:solidFill>
              <a:latin typeface="Times New Roman" panose="02020603050405020304" pitchFamily="18" charset="0"/>
              <a:ea typeface="幼圆" panose="02010509060101010101" pitchFamily="49" charset="-122"/>
              <a:cs typeface="MS Shell Dlg" panose="020B0604020202020204" pitchFamily="34" charset="0"/>
            </a:endParaRPr>
          </a:p>
          <a:p>
            <a:pPr algn="ctr">
              <a:lnSpc>
                <a:spcPts val="3000"/>
              </a:lnSpc>
            </a:pPr>
            <a:r>
              <a:rPr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S Shell Dlg" panose="020B0604020202020204" pitchFamily="34" charset="0"/>
              </a:rPr>
              <a:t>https://</a:t>
            </a:r>
            <a:r>
              <a:rPr lang="en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S Shell Dlg" panose="020B0604020202020204" pitchFamily="34" charset="0"/>
              </a:rPr>
              <a:t>bolei-zhang.github.io</a:t>
            </a:r>
            <a:r>
              <a:rPr lang="e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S Shell Dlg" panose="020B0604020202020204" pitchFamily="34" charset="0"/>
              </a:rPr>
              <a:t>/course/python-</a:t>
            </a:r>
            <a:r>
              <a:rPr lang="en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MS Shell Dlg" panose="020B0604020202020204" pitchFamily="34" charset="0"/>
              </a:rPr>
              <a:t>ai.html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MS Shell Dlg" panose="020B0604020202020204" pitchFamily="34" charset="0"/>
            </a:endParaRPr>
          </a:p>
          <a:p>
            <a:pPr algn="ctr">
              <a:lnSpc>
                <a:spcPts val="3000"/>
              </a:lnSpc>
            </a:pPr>
            <a:endParaRPr lang="en-US" altLang="zh-CN" sz="3200" dirty="0">
              <a:solidFill>
                <a:srgbClr val="FFFF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226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1E11FD23-A086-4E23-A543-5A487C1D233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内容提要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1AE4866B-C3F9-4977-89F5-3C91C964DDD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23675" y="980385"/>
            <a:ext cx="8229600" cy="46936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2400" dirty="0">
                <a:latin typeface="MS Shell Dlg" panose="020B0604020202020204" pitchFamily="34" charset="0"/>
                <a:cs typeface="MS Shell Dlg" panose="020B0604020202020204" pitchFamily="34" charset="0"/>
              </a:rPr>
              <a:t>神经网络简介</a:t>
            </a:r>
            <a:endParaRPr lang="en-US" altLang="zh-CN" sz="2400" dirty="0"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en-US" altLang="zh-CN" sz="2400" dirty="0">
                <a:latin typeface="MS Shell Dlg" panose="020B0604020202020204" pitchFamily="34" charset="0"/>
                <a:cs typeface="MS Shell Dlg" panose="020B0604020202020204" pitchFamily="34" charset="0"/>
              </a:rPr>
              <a:t>TensorFlow</a:t>
            </a:r>
          </a:p>
          <a:p>
            <a:r>
              <a:rPr lang="en-US" altLang="zh-CN" sz="2400" dirty="0" err="1">
                <a:latin typeface="MS Shell Dlg" panose="020B0604020202020204" pitchFamily="34" charset="0"/>
                <a:cs typeface="MS Shell Dlg" panose="020B0604020202020204" pitchFamily="34" charset="0"/>
              </a:rPr>
              <a:t>Keras</a:t>
            </a:r>
            <a:endParaRPr lang="en-US" altLang="zh-CN" sz="2400" dirty="0"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zh-CN" altLang="en-US" sz="2400" dirty="0">
                <a:latin typeface="MS Shell Dlg" panose="020B0604020202020204" pitchFamily="34" charset="0"/>
                <a:cs typeface="MS Shell Dlg" panose="020B0604020202020204" pitchFamily="34" charset="0"/>
              </a:rPr>
              <a:t>全连接神经网络及</a:t>
            </a:r>
            <a:r>
              <a:rPr lang="en-US" altLang="zh-CN" sz="2400" dirty="0" err="1">
                <a:latin typeface="MS Shell Dlg" panose="020B0604020202020204" pitchFamily="34" charset="0"/>
                <a:cs typeface="MS Shell Dlg" panose="020B0604020202020204" pitchFamily="34" charset="0"/>
              </a:rPr>
              <a:t>Keras</a:t>
            </a:r>
            <a:r>
              <a:rPr lang="zh-CN" altLang="en-US" sz="2400" dirty="0">
                <a:latin typeface="MS Shell Dlg" panose="020B0604020202020204" pitchFamily="34" charset="0"/>
                <a:cs typeface="MS Shell Dlg" panose="020B0604020202020204" pitchFamily="34" charset="0"/>
              </a:rPr>
              <a:t>实现</a:t>
            </a:r>
            <a:endParaRPr lang="en-US" altLang="zh-CN" sz="2400" dirty="0"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zh-CN" altLang="en-US" sz="2400" dirty="0">
                <a:latin typeface="MS Shell Dlg" panose="020B0604020202020204" pitchFamily="34" charset="0"/>
                <a:cs typeface="MS Shell Dlg" panose="020B0604020202020204" pitchFamily="34" charset="0"/>
              </a:rPr>
              <a:t>全连接神经网络的自定义编码实现 </a:t>
            </a:r>
            <a:endParaRPr lang="en-US" altLang="zh-CN" sz="2400" dirty="0"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卷积神经网络及</a:t>
            </a:r>
            <a:r>
              <a:rPr lang="en-US" altLang="zh-CN" sz="2400" dirty="0" err="1">
                <a:solidFill>
                  <a:srgbClr val="C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TensorFlow</a:t>
            </a:r>
            <a:r>
              <a:rPr lang="zh-CN" altLang="en-US" sz="2400" dirty="0">
                <a:solidFill>
                  <a:srgbClr val="C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实现</a:t>
            </a:r>
            <a:endParaRPr lang="en-US" altLang="zh-CN" sz="2400" dirty="0">
              <a:solidFill>
                <a:srgbClr val="C000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en-US" altLang="zh-CN" sz="2400" dirty="0" err="1">
                <a:solidFill>
                  <a:srgbClr val="C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AlexNet</a:t>
            </a:r>
            <a:r>
              <a:rPr lang="zh-CN" altLang="en-US" sz="2400" dirty="0">
                <a:solidFill>
                  <a:srgbClr val="C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编码实现</a:t>
            </a:r>
            <a:endParaRPr lang="en-US" altLang="zh-CN" sz="2400" dirty="0">
              <a:solidFill>
                <a:srgbClr val="C000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467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A8C0A-A7BB-9362-1508-9DD6EA6D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图像分类任务</a:t>
            </a:r>
          </a:p>
        </p:txBody>
      </p:sp>
      <p:pic>
        <p:nvPicPr>
          <p:cNvPr id="25602" name="Picture 2" descr="ImageNet大赛历年冠军">
            <a:extLst>
              <a:ext uri="{FF2B5EF4-FFF2-40B4-BE49-F238E27FC236}">
                <a16:creationId xmlns:a16="http://schemas.microsoft.com/office/drawing/2014/main" id="{14872E31-3510-9E17-BED4-37D03957DB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75" y="1163918"/>
            <a:ext cx="10074699" cy="423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BBA816E-D6B1-D4D8-577E-9842B51020EC}"/>
              </a:ext>
            </a:extLst>
          </p:cNvPr>
          <p:cNvSpPr txBox="1"/>
          <p:nvPr/>
        </p:nvSpPr>
        <p:spPr>
          <a:xfrm>
            <a:off x="364466" y="2844225"/>
            <a:ext cx="800219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Top5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错误率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879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948AC-E32C-416C-5E27-D70FF7CA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图像分类任务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E5C21006-8135-A60A-BA3F-88E21D50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769"/>
            <a:ext cx="7028920" cy="4179891"/>
          </a:xfrm>
          <a:prstGeom prst="rect">
            <a:avLst/>
          </a:prstGeom>
        </p:spPr>
      </p:pic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30BCF0E8-63E2-EC64-4620-6FA0F7655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41526"/>
              </p:ext>
            </p:extLst>
          </p:nvPr>
        </p:nvGraphicFramePr>
        <p:xfrm>
          <a:off x="7450033" y="2106384"/>
          <a:ext cx="4317525" cy="2886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175">
                  <a:extLst>
                    <a:ext uri="{9D8B030D-6E8A-4147-A177-3AD203B41FA5}">
                      <a16:colId xmlns:a16="http://schemas.microsoft.com/office/drawing/2014/main" val="3017312887"/>
                    </a:ext>
                  </a:extLst>
                </a:gridCol>
                <a:gridCol w="1439175">
                  <a:extLst>
                    <a:ext uri="{9D8B030D-6E8A-4147-A177-3AD203B41FA5}">
                      <a16:colId xmlns:a16="http://schemas.microsoft.com/office/drawing/2014/main" val="1330881520"/>
                    </a:ext>
                  </a:extLst>
                </a:gridCol>
                <a:gridCol w="1439175">
                  <a:extLst>
                    <a:ext uri="{9D8B030D-6E8A-4147-A177-3AD203B41FA5}">
                      <a16:colId xmlns:a16="http://schemas.microsoft.com/office/drawing/2014/main" val="4198493198"/>
                    </a:ext>
                  </a:extLst>
                </a:gridCol>
              </a:tblGrid>
              <a:tr h="481110"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参数量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深度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6060"/>
                  </a:ext>
                </a:extLst>
              </a:tr>
              <a:tr h="481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Alexnet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400" dirty="0">
                          <a:solidFill>
                            <a:schemeClr val="tx1"/>
                          </a:solidFill>
                          <a:latin typeface="Source Code Pro" panose="020F0502020204030204" pitchFamily="34" charset="0"/>
                        </a:rPr>
                        <a:t>6.1×10e7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735236"/>
                  </a:ext>
                </a:extLst>
              </a:tr>
              <a:tr h="481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VGG16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400" dirty="0">
                          <a:solidFill>
                            <a:schemeClr val="tx1"/>
                          </a:solidFill>
                          <a:latin typeface="Source Code Pro" panose="020F0502020204030204" pitchFamily="34" charset="0"/>
                        </a:rPr>
                        <a:t>1.38×10e8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16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814481"/>
                  </a:ext>
                </a:extLst>
              </a:tr>
              <a:tr h="481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Googlenet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400" dirty="0">
                          <a:solidFill>
                            <a:schemeClr val="tx1"/>
                          </a:solidFill>
                          <a:latin typeface="Source Code Pro" panose="020F0502020204030204" pitchFamily="34" charset="0"/>
                        </a:rPr>
                        <a:t>1.3×10e7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22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952542"/>
                  </a:ext>
                </a:extLst>
              </a:tr>
              <a:tr h="481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Resnet50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400" dirty="0">
                          <a:solidFill>
                            <a:schemeClr val="tx1"/>
                          </a:solidFill>
                          <a:latin typeface="Source Code Pro" panose="020F0502020204030204" pitchFamily="34" charset="0"/>
                        </a:rPr>
                        <a:t>2.5×10e7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50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250117"/>
                  </a:ext>
                </a:extLst>
              </a:tr>
              <a:tr h="481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Resnet152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400" dirty="0">
                          <a:solidFill>
                            <a:schemeClr val="tx1"/>
                          </a:solidFill>
                          <a:latin typeface="Source Code Pro" panose="020F0502020204030204" pitchFamily="34" charset="0"/>
                        </a:rPr>
                        <a:t>6.02×10e7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152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514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3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卷积神经网络基本原理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7" y="907569"/>
            <a:ext cx="10515600" cy="4579620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卷积神经网络包含三层结构：输入层、隐含层（一层或多层）和输出层。卷积神经网络的输入层可以处理多维数据。隐含层可包含卷积层和池化层。输入层用来接收样本的特征输入；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卷积层对输入数据进行特征提取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，其内部可以有多个不同的卷积核。</a:t>
            </a:r>
            <a:r>
              <a:rPr lang="zh-CN" altLang="en-US" sz="2000" b="1" dirty="0"/>
              <a:t>池化层通过特征选择简化在卷积层提取到的特征，减少无效特征</a:t>
            </a:r>
            <a:r>
              <a:rPr lang="zh-CN" altLang="en-US" sz="2000" dirty="0"/>
              <a:t>。</a:t>
            </a:r>
            <a:endParaRPr lang="en-US" altLang="zh-CN" sz="1200" b="0" dirty="0"/>
          </a:p>
          <a:p>
            <a:endParaRPr lang="en-US" altLang="zh-CN" sz="12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997723" y="2874214"/>
            <a:ext cx="93587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637543"/>
              </p:ext>
            </p:extLst>
          </p:nvPr>
        </p:nvGraphicFramePr>
        <p:xfrm>
          <a:off x="620357" y="3076162"/>
          <a:ext cx="6317831" cy="315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3" r:id="rId4" imgW="7505523" imgH="3761951" progId="Visio.Drawing.15">
                  <p:embed/>
                </p:oleObj>
              </mc:Choice>
              <mc:Fallback>
                <p:oleObj r:id="rId4" imgW="7505523" imgH="376195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357" y="3076162"/>
                        <a:ext cx="6317831" cy="31515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6777A68C-2230-176A-092A-7E1779728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40" y="3746905"/>
            <a:ext cx="3547646" cy="22172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E82C43-A1F9-872E-A136-C7A7A70F3ED8}"/>
              </a:ext>
            </a:extLst>
          </p:cNvPr>
          <p:cNvSpPr txBox="1"/>
          <p:nvPr/>
        </p:nvSpPr>
        <p:spPr>
          <a:xfrm>
            <a:off x="8913264" y="622768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LeNet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1994</a:t>
            </a:r>
            <a:endPara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91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>
            <a:extLst>
              <a:ext uri="{FF2B5EF4-FFF2-40B4-BE49-F238E27FC236}">
                <a16:creationId xmlns:a16="http://schemas.microsoft.com/office/drawing/2014/main" id="{1E11FD23-A086-4E23-A543-5A487C1D233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内容提要</a:t>
            </a:r>
          </a:p>
        </p:txBody>
      </p:sp>
      <p:sp>
        <p:nvSpPr>
          <p:cNvPr id="5123" name="内容占位符 2">
            <a:extLst>
              <a:ext uri="{FF2B5EF4-FFF2-40B4-BE49-F238E27FC236}">
                <a16:creationId xmlns:a16="http://schemas.microsoft.com/office/drawing/2014/main" id="{1AE4866B-C3F9-4977-89F5-3C91C964DDD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23675" y="980385"/>
            <a:ext cx="8229600" cy="469360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神经网络简介</a:t>
            </a:r>
            <a:endParaRPr lang="en-US" altLang="zh-CN" sz="2400" dirty="0">
              <a:solidFill>
                <a:srgbClr val="FF00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en-US" altLang="zh-CN" sz="2400" dirty="0" err="1">
                <a:solidFill>
                  <a:srgbClr val="FF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TensorFlow</a:t>
            </a:r>
            <a:endParaRPr lang="en-US" altLang="zh-CN" sz="2400" dirty="0">
              <a:solidFill>
                <a:srgbClr val="FF00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en-US" altLang="zh-CN" sz="2400" dirty="0" err="1">
                <a:solidFill>
                  <a:srgbClr val="FF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Keras</a:t>
            </a:r>
            <a:endParaRPr lang="en-US" altLang="zh-CN" sz="2400" dirty="0">
              <a:solidFill>
                <a:srgbClr val="FF00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全连接神经网络及</a:t>
            </a:r>
            <a:r>
              <a:rPr lang="en-US" altLang="zh-CN" sz="2400" dirty="0" err="1">
                <a:solidFill>
                  <a:srgbClr val="FF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Keras</a:t>
            </a:r>
            <a:r>
              <a:rPr lang="zh-CN" altLang="en-US" sz="2400" dirty="0">
                <a:solidFill>
                  <a:srgbClr val="FF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实现</a:t>
            </a:r>
            <a:endParaRPr lang="en-US" altLang="zh-CN" sz="2400" dirty="0">
              <a:solidFill>
                <a:srgbClr val="FF00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全连接神经网络的自定义编码实现 </a:t>
            </a:r>
            <a:endParaRPr lang="en-US" altLang="zh-CN" sz="2400" dirty="0">
              <a:solidFill>
                <a:srgbClr val="FF00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卷积神经网络及</a:t>
            </a:r>
            <a:r>
              <a:rPr lang="en-US" altLang="zh-CN" sz="2400" dirty="0" err="1">
                <a:solidFill>
                  <a:srgbClr val="0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TensorFlow</a:t>
            </a:r>
            <a:r>
              <a:rPr lang="zh-CN" altLang="en-US" sz="2400" dirty="0">
                <a:solidFill>
                  <a:srgbClr val="0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实现</a:t>
            </a:r>
            <a:endParaRPr lang="en-US" altLang="zh-CN" sz="2400" dirty="0">
              <a:solidFill>
                <a:srgbClr val="0000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  <a:p>
            <a:r>
              <a:rPr lang="en-US" altLang="zh-CN" sz="2400" dirty="0" err="1">
                <a:solidFill>
                  <a:srgbClr val="0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AlexNet</a:t>
            </a:r>
            <a:r>
              <a:rPr lang="zh-CN" altLang="en-US" sz="2400" dirty="0">
                <a:solidFill>
                  <a:srgbClr val="000000"/>
                </a:solidFill>
                <a:latin typeface="MS Shell Dlg" panose="020B0604020202020204" pitchFamily="34" charset="0"/>
                <a:cs typeface="MS Shell Dlg" panose="020B0604020202020204" pitchFamily="34" charset="0"/>
              </a:rPr>
              <a:t>编码实现</a:t>
            </a:r>
            <a:endParaRPr lang="en-US" altLang="zh-CN" sz="2400" dirty="0">
              <a:solidFill>
                <a:srgbClr val="000000"/>
              </a:solidFill>
              <a:latin typeface="MS Shell Dlg" panose="020B0604020202020204" pitchFamily="34" charset="0"/>
              <a:cs typeface="MS Shell Dlg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8D674-6D74-61E5-93FC-65407B8D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输入层</a:t>
            </a:r>
          </a:p>
        </p:txBody>
      </p:sp>
      <p:pic>
        <p:nvPicPr>
          <p:cNvPr id="39938" name="Picture 2" descr="The Alpha Channel | Vectornator Design Tips Basics">
            <a:extLst>
              <a:ext uri="{FF2B5EF4-FFF2-40B4-BE49-F238E27FC236}">
                <a16:creationId xmlns:a16="http://schemas.microsoft.com/office/drawing/2014/main" id="{D5356556-5467-7F2F-15DC-73FA7706B3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989" y="1446376"/>
            <a:ext cx="7432008" cy="39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75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5F5A0-57AE-D84B-B683-61FE5C41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卷积层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5BCBABE-83F3-4687-AFF4-BA25320217A3}"/>
              </a:ext>
            </a:extLst>
          </p:cNvPr>
          <p:cNvGrpSpPr/>
          <p:nvPr/>
        </p:nvGrpSpPr>
        <p:grpSpPr>
          <a:xfrm>
            <a:off x="7670990" y="1527968"/>
            <a:ext cx="4231266" cy="4267892"/>
            <a:chOff x="4052922" y="955540"/>
            <a:chExt cx="5554629" cy="562262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415B338-1182-104B-BCB2-BF8D2A428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2922" y="2963203"/>
              <a:ext cx="5554629" cy="168879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518E5C8-590E-F84E-A119-AE53481C4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2922" y="955540"/>
              <a:ext cx="5554629" cy="1646408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D959F62-97D6-1642-A7B7-3E9060F5C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2922" y="4910976"/>
              <a:ext cx="5554629" cy="166719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2996530-2D42-9B4C-8305-9968C329693A}"/>
              </a:ext>
            </a:extLst>
          </p:cNvPr>
          <p:cNvSpPr txBox="1"/>
          <p:nvPr/>
        </p:nvSpPr>
        <p:spPr>
          <a:xfrm>
            <a:off x="8511243" y="917902"/>
            <a:ext cx="255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三种图像卷积</a:t>
            </a:r>
          </a:p>
        </p:txBody>
      </p:sp>
      <p:pic>
        <p:nvPicPr>
          <p:cNvPr id="28674" name="Picture 2" descr="在这里插入图片描述">
            <a:extLst>
              <a:ext uri="{FF2B5EF4-FFF2-40B4-BE49-F238E27FC236}">
                <a16:creationId xmlns:a16="http://schemas.microsoft.com/office/drawing/2014/main" id="{A2DCEA40-4397-304F-7771-43113AF9C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4645"/>
            <a:ext cx="3680757" cy="25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4" name="Picture 2">
            <a:extLst>
              <a:ext uri="{FF2B5EF4-FFF2-40B4-BE49-F238E27FC236}">
                <a16:creationId xmlns:a16="http://schemas.microsoft.com/office/drawing/2014/main" id="{5F928705-16B8-2DF3-2B0E-2AE40BFB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94" y="1784349"/>
            <a:ext cx="3098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91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5F5A0-57AE-D84B-B683-61FE5C41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卷积层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A3B9467-1AD2-A944-8C8A-69ABCD1D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1" y="865093"/>
            <a:ext cx="11002006" cy="56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35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3DBCD-3413-C344-E8FE-B032833C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池化层</a:t>
            </a:r>
          </a:p>
        </p:txBody>
      </p:sp>
      <p:pic>
        <p:nvPicPr>
          <p:cNvPr id="29698" name="Picture 2" descr="池化">
            <a:extLst>
              <a:ext uri="{FF2B5EF4-FFF2-40B4-BE49-F238E27FC236}">
                <a16:creationId xmlns:a16="http://schemas.microsoft.com/office/drawing/2014/main" id="{AD28F12A-FFA7-F973-1209-EC68B6F776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923" y="1115127"/>
            <a:ext cx="5324154" cy="462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693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68BA9-974F-D28B-B7E6-4167B92E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激活层</a:t>
            </a:r>
          </a:p>
        </p:txBody>
      </p:sp>
      <p:pic>
        <p:nvPicPr>
          <p:cNvPr id="30726" name="Picture 6">
            <a:extLst>
              <a:ext uri="{FF2B5EF4-FFF2-40B4-BE49-F238E27FC236}">
                <a16:creationId xmlns:a16="http://schemas.microsoft.com/office/drawing/2014/main" id="{DCB953EE-C5F3-7772-37DC-9D5D8626AC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971" y="1219072"/>
            <a:ext cx="4672057" cy="480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71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4651E9-2F12-BF18-1375-EDA3661B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输出层</a:t>
            </a:r>
          </a:p>
        </p:txBody>
      </p:sp>
      <p:pic>
        <p:nvPicPr>
          <p:cNvPr id="4" name="Picture 8" descr="Softmax Function Definition | DeepAI">
            <a:extLst>
              <a:ext uri="{FF2B5EF4-FFF2-40B4-BE49-F238E27FC236}">
                <a16:creationId xmlns:a16="http://schemas.microsoft.com/office/drawing/2014/main" id="{7855148B-2F9D-0D21-3A01-D57868B42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48" y="3394868"/>
            <a:ext cx="2141831" cy="75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1771A3-8A34-1E03-1603-12EDB8BB295C}"/>
              </a:ext>
            </a:extLst>
          </p:cNvPr>
          <p:cNvSpPr txBox="1"/>
          <p:nvPr/>
        </p:nvSpPr>
        <p:spPr>
          <a:xfrm>
            <a:off x="7683329" y="129773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softmax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962" name="Picture 2" descr="4. Fully Connected Deep Networks - TensorFlow for Deep Learning [Book]">
            <a:extLst>
              <a:ext uri="{FF2B5EF4-FFF2-40B4-BE49-F238E27FC236}">
                <a16:creationId xmlns:a16="http://schemas.microsoft.com/office/drawing/2014/main" id="{FE42C634-4084-6CA9-9F03-15EB9E4E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86" y="2153054"/>
            <a:ext cx="3220014" cy="34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EC7376-4C83-755C-20EA-8B32C38C8B7B}"/>
              </a:ext>
            </a:extLst>
          </p:cNvPr>
          <p:cNvSpPr txBox="1"/>
          <p:nvPr/>
        </p:nvSpPr>
        <p:spPr>
          <a:xfrm>
            <a:off x="3880699" y="13285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全连接层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70E372-8D1D-CDDB-7FC1-DDADE4DD5998}"/>
              </a:ext>
            </a:extLst>
          </p:cNvPr>
          <p:cNvSpPr txBox="1"/>
          <p:nvPr/>
        </p:nvSpPr>
        <p:spPr>
          <a:xfrm>
            <a:off x="7232084" y="17286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（如果是分类任务）</a:t>
            </a:r>
          </a:p>
        </p:txBody>
      </p:sp>
    </p:spTree>
    <p:extLst>
      <p:ext uri="{BB962C8B-B14F-4D97-AF65-F5344CB8AC3E}">
        <p14:creationId xmlns:p14="http://schemas.microsoft.com/office/powerpoint/2010/main" val="3600398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卷积神经网络基本原理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251" y="782854"/>
            <a:ext cx="9345283" cy="457962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前向传播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计算过程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zh-CN" altLang="en-US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第一个卷积层</a:t>
            </a:r>
            <a:endParaRPr lang="en-US" altLang="zh-C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endParaRPr lang="en-US" altLang="zh-C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zh-CN" altLang="en-US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第一个池化层</a:t>
            </a:r>
            <a:endParaRPr lang="en-US" altLang="zh-C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endParaRPr lang="en-US" altLang="zh-C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zh-CN" altLang="en-US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第二个卷积层和第二个池化层同上，第二个池化层的输出为 </a:t>
            </a:r>
            <a:r>
              <a:rPr lang="en" altLang="zh-C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altLang="zh-CN" sz="185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" altLang="zh-C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(7, 7)</a:t>
            </a:r>
            <a:endParaRPr lang="en-US" altLang="zh-C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4661" lvl="1" indent="0">
              <a:buNone/>
            </a:pPr>
            <a:r>
              <a:rPr lang="zh-CN" altLang="en-US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全连接层进行分类</a:t>
            </a:r>
            <a:endParaRPr lang="en-US" altLang="zh-C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697594" y="248000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16164" y="391832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997723" y="2874214"/>
            <a:ext cx="93587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031854"/>
              </p:ext>
            </p:extLst>
          </p:nvPr>
        </p:nvGraphicFramePr>
        <p:xfrm>
          <a:off x="3488028" y="2185327"/>
          <a:ext cx="3772619" cy="807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6" name="Equation" r:id="rId4" imgW="1841500" imgH="406400" progId="Equation.DSMT4">
                  <p:embed/>
                </p:oleObj>
              </mc:Choice>
              <mc:Fallback>
                <p:oleObj name="Equation" r:id="rId4" imgW="1841500" imgH="406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028" y="2185327"/>
                        <a:ext cx="3772619" cy="8077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203108"/>
              </p:ext>
            </p:extLst>
          </p:nvPr>
        </p:nvGraphicFramePr>
        <p:xfrm>
          <a:off x="3488028" y="3247548"/>
          <a:ext cx="3297093" cy="43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7" name="Equation" r:id="rId6" imgW="1612900" imgH="241300" progId="Equation.DSMT4">
                  <p:embed/>
                </p:oleObj>
              </mc:Choice>
              <mc:Fallback>
                <p:oleObj name="Equation" r:id="rId6" imgW="1612900" imgH="241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028" y="3247548"/>
                        <a:ext cx="3297093" cy="4338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808737"/>
              </p:ext>
            </p:extLst>
          </p:nvPr>
        </p:nvGraphicFramePr>
        <p:xfrm>
          <a:off x="3890565" y="4500893"/>
          <a:ext cx="2894556" cy="368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8" name="Equation" r:id="rId8" imgW="1447172" imgH="215806" progId="Equation.DSMT4">
                  <p:embed/>
                </p:oleObj>
              </mc:Choice>
              <mc:Fallback>
                <p:oleObj name="Equation" r:id="rId8" imgW="1447172" imgH="215806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0565" y="4500893"/>
                        <a:ext cx="2894556" cy="3689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017115" y="447091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C1CCFF-0507-BA4D-A7C6-10604A9F6B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8130" y="2206210"/>
            <a:ext cx="2652293" cy="721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F7F3145-0305-1377-7059-022A71AD0188}"/>
                  </a:ext>
                </a:extLst>
              </p:cNvPr>
              <p:cNvSpPr txBox="1"/>
              <p:nvPr/>
            </p:nvSpPr>
            <p:spPr>
              <a:xfrm>
                <a:off x="4026187" y="5083040"/>
                <a:ext cx="23131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F7F3145-0305-1377-7059-022A71AD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87" y="5083040"/>
                <a:ext cx="2313133" cy="369332"/>
              </a:xfrm>
              <a:prstGeom prst="rect">
                <a:avLst/>
              </a:prstGeom>
              <a:blipFill>
                <a:blip r:embed="rId11"/>
                <a:stretch>
                  <a:fillRect l="-1630" t="-13333" r="-3261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5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卷积神经网络基本原理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71" y="947148"/>
            <a:ext cx="10954174" cy="4579620"/>
          </a:xfrm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反向传播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训练过程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和全连接神经网络相比，卷积神经网络的训练要更加复杂，但训练原理都是一样的。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将交叉熵损失作为损失函数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4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链式法则求导计算损失函数对参数的梯度，根据梯度下降算法更新待训练参数</a:t>
            </a:r>
            <a:r>
              <a:rPr lang="zh-CN" altLang="en-US" sz="14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59062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02895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997723" y="2874214"/>
            <a:ext cx="93587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025661" y="458154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027526"/>
              </p:ext>
            </p:extLst>
          </p:nvPr>
        </p:nvGraphicFramePr>
        <p:xfrm>
          <a:off x="3917629" y="2851998"/>
          <a:ext cx="3480650" cy="93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5" name="Equation" r:id="rId4" imgW="1497950" imgH="393529" progId="Equation.DSMT4">
                  <p:embed/>
                </p:oleObj>
              </mc:Choice>
              <mc:Fallback>
                <p:oleObj name="Equation" r:id="rId4" imgW="1497950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629" y="2851998"/>
                        <a:ext cx="3480650" cy="9319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14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基于</a:t>
            </a:r>
            <a:r>
              <a:rPr lang="en-US" altLang="zh-CN" sz="2800" dirty="0" err="1"/>
              <a:t>Keras</a:t>
            </a:r>
            <a:r>
              <a:rPr lang="zh-CN" altLang="en-US" sz="2800" dirty="0"/>
              <a:t>库构建全连接神经网络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0377"/>
            <a:ext cx="11606645" cy="559433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导入所用框架和库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获取并处理训练集和测试集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构建卷积神经网络模型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9322" lvl="2" indent="0">
              <a:buNone/>
            </a:pPr>
            <a:r>
              <a:rPr lang="en-US" altLang="zh-CN" sz="1800" dirty="0"/>
              <a:t>model = Sequential()  # Sequential</a:t>
            </a:r>
            <a:r>
              <a:rPr lang="zh-CN" altLang="en-US" sz="1800" dirty="0"/>
              <a:t>模型 </a:t>
            </a:r>
            <a:endParaRPr lang="en-US" altLang="zh-CN" sz="1800" dirty="0"/>
          </a:p>
          <a:p>
            <a:pPr marL="289322" lvl="2" indent="0">
              <a:buNone/>
            </a:pPr>
            <a:r>
              <a:rPr lang="en-US" altLang="zh-CN" sz="1800" dirty="0" err="1"/>
              <a:t>model.add</a:t>
            </a:r>
            <a:r>
              <a:rPr lang="en-US" altLang="zh-CN" sz="1800" dirty="0"/>
              <a:t>(Conv2D(filters=8, </a:t>
            </a:r>
            <a:r>
              <a:rPr lang="en-US" altLang="zh-CN" sz="1800" dirty="0" err="1"/>
              <a:t>kernel_size</a:t>
            </a:r>
            <a:r>
              <a:rPr lang="en-US" altLang="zh-CN" sz="1800" dirty="0"/>
              <a:t>=(5, 5), padding='same',</a:t>
            </a:r>
            <a:r>
              <a:rPr lang="en-US" altLang="zh-CN" sz="1800" dirty="0" err="1"/>
              <a:t>input_shape</a:t>
            </a:r>
            <a:r>
              <a:rPr lang="en-US" altLang="zh-CN" sz="1800" dirty="0"/>
              <a:t>=(28, 28, 1), activation='</a:t>
            </a:r>
            <a:r>
              <a:rPr lang="en-US" altLang="zh-CN" sz="1800" dirty="0" err="1"/>
              <a:t>relu</a:t>
            </a:r>
            <a:r>
              <a:rPr lang="en-US" altLang="zh-CN" sz="1800" dirty="0"/>
              <a:t>')) # </a:t>
            </a:r>
            <a:r>
              <a:rPr lang="zh-CN" altLang="en-US" sz="1800" dirty="0"/>
              <a:t>第一个卷积层</a:t>
            </a:r>
            <a:endParaRPr lang="en-US" altLang="zh-CN" sz="1800" dirty="0"/>
          </a:p>
          <a:p>
            <a:pPr marL="289322" lvl="2" indent="0">
              <a:buNone/>
            </a:pPr>
            <a:r>
              <a:rPr lang="en-US" altLang="zh-CN" sz="1800" dirty="0" err="1"/>
              <a:t>model.add</a:t>
            </a:r>
            <a:r>
              <a:rPr lang="en-US" altLang="zh-CN" sz="1800" dirty="0"/>
              <a:t>(MaxPooling2D(</a:t>
            </a:r>
            <a:r>
              <a:rPr lang="en-US" altLang="zh-CN" sz="1800" dirty="0" err="1"/>
              <a:t>pool_size</a:t>
            </a:r>
            <a:r>
              <a:rPr lang="en-US" altLang="zh-CN" sz="1800" dirty="0"/>
              <a:t>=(2, 2)))  # </a:t>
            </a:r>
            <a:r>
              <a:rPr lang="zh-CN" altLang="en-US" sz="1800" dirty="0"/>
              <a:t>第一个池化层</a:t>
            </a:r>
            <a:endParaRPr lang="en-US" altLang="zh-CN" sz="1800" dirty="0"/>
          </a:p>
          <a:p>
            <a:pPr marL="289322" lvl="2" indent="0">
              <a:buNone/>
            </a:pPr>
            <a:endParaRPr lang="en-US" altLang="zh-CN" sz="1800" dirty="0"/>
          </a:p>
          <a:p>
            <a:pPr marL="289322" lvl="2" indent="0">
              <a:buNone/>
            </a:pPr>
            <a:r>
              <a:rPr lang="en-US" altLang="zh-CN" sz="1800" dirty="0" err="1"/>
              <a:t>model.add</a:t>
            </a:r>
            <a:r>
              <a:rPr lang="en-US" altLang="zh-CN" sz="1800" dirty="0"/>
              <a:t>(Conv2D(filters=16, </a:t>
            </a:r>
            <a:r>
              <a:rPr lang="en-US" altLang="zh-CN" sz="1800" dirty="0" err="1"/>
              <a:t>kernel_size</a:t>
            </a:r>
            <a:r>
              <a:rPr lang="en-US" altLang="zh-CN" sz="1800" dirty="0"/>
              <a:t>=(5, 5), padding='same', activation='</a:t>
            </a:r>
            <a:r>
              <a:rPr lang="en-US" altLang="zh-CN" sz="1800" dirty="0" err="1"/>
              <a:t>relu</a:t>
            </a:r>
            <a:r>
              <a:rPr lang="en-US" altLang="zh-CN" sz="1800" dirty="0"/>
              <a:t>’)) # </a:t>
            </a:r>
            <a:r>
              <a:rPr lang="zh-CN" altLang="en-US" sz="1800" dirty="0"/>
              <a:t>第二个卷积层</a:t>
            </a:r>
            <a:endParaRPr lang="en-US" altLang="zh-CN" sz="1800" dirty="0"/>
          </a:p>
          <a:p>
            <a:pPr marL="289322" lvl="2" indent="0">
              <a:buNone/>
            </a:pPr>
            <a:r>
              <a:rPr lang="en-US" altLang="zh-CN" sz="1800" dirty="0" err="1"/>
              <a:t>model.add</a:t>
            </a:r>
            <a:r>
              <a:rPr lang="en-US" altLang="zh-CN" sz="1800" dirty="0"/>
              <a:t>(MaxPooling2D(</a:t>
            </a:r>
            <a:r>
              <a:rPr lang="en-US" altLang="zh-CN" sz="1800" dirty="0" err="1"/>
              <a:t>pool_size</a:t>
            </a:r>
            <a:r>
              <a:rPr lang="en-US" altLang="zh-CN" sz="1800" dirty="0"/>
              <a:t>=(2, 2)))  # </a:t>
            </a:r>
            <a:r>
              <a:rPr lang="zh-CN" altLang="en-US" sz="1800" dirty="0"/>
              <a:t>第二个池化层</a:t>
            </a:r>
            <a:endParaRPr lang="en-US" altLang="zh-CN" sz="1800" dirty="0"/>
          </a:p>
          <a:p>
            <a:pPr marL="289322" lvl="2" indent="0">
              <a:buNone/>
            </a:pPr>
            <a:endParaRPr lang="en-US" altLang="zh-CN" sz="1800" dirty="0"/>
          </a:p>
          <a:p>
            <a:pPr marL="289322" lvl="2" indent="0">
              <a:buNone/>
            </a:pPr>
            <a:r>
              <a:rPr lang="en-US" altLang="zh-CN" sz="1800" dirty="0" err="1"/>
              <a:t>model.add</a:t>
            </a:r>
            <a:r>
              <a:rPr lang="en-US" altLang="zh-CN" sz="1800" dirty="0"/>
              <a:t>(Flatten())  # </a:t>
            </a:r>
            <a:r>
              <a:rPr lang="zh-CN" altLang="en-US" sz="1800" dirty="0"/>
              <a:t>将第二个池化层的输出扁平化为一维数据</a:t>
            </a:r>
          </a:p>
          <a:p>
            <a:pPr marL="289322" lvl="2" indent="0">
              <a:buNone/>
            </a:pPr>
            <a:r>
              <a:rPr lang="en-US" altLang="zh-CN" sz="1800" dirty="0" err="1"/>
              <a:t>model.add</a:t>
            </a:r>
            <a:r>
              <a:rPr lang="en-US" altLang="zh-CN" sz="1800" dirty="0"/>
              <a:t>(Dense(100, activation='</a:t>
            </a:r>
            <a:r>
              <a:rPr lang="en-US" altLang="zh-CN" sz="1800" dirty="0" err="1"/>
              <a:t>relu</a:t>
            </a:r>
            <a:r>
              <a:rPr lang="en-US" altLang="zh-CN" sz="1800" dirty="0"/>
              <a:t>'))  # </a:t>
            </a:r>
            <a:r>
              <a:rPr lang="zh-CN" altLang="en-US" sz="1800" dirty="0"/>
              <a:t>全连接层的隐含层</a:t>
            </a:r>
            <a:endParaRPr lang="en-US" altLang="zh-CN" sz="1800" dirty="0"/>
          </a:p>
          <a:p>
            <a:pPr marL="289322" lvl="2" indent="0">
              <a:buNone/>
            </a:pPr>
            <a:endParaRPr lang="zh-CN" altLang="en-US" sz="1800" dirty="0"/>
          </a:p>
          <a:p>
            <a:pPr marL="289322" lvl="2" indent="0">
              <a:buNone/>
            </a:pPr>
            <a:r>
              <a:rPr lang="en-US" altLang="zh-CN" sz="1800" dirty="0" err="1"/>
              <a:t>model.add</a:t>
            </a:r>
            <a:r>
              <a:rPr lang="en-US" altLang="zh-CN" sz="1800" dirty="0"/>
              <a:t>(Dropout(0.25))  # </a:t>
            </a:r>
            <a:r>
              <a:rPr lang="zh-CN" altLang="en-US" sz="1800" dirty="0"/>
              <a:t>用来放弃一些权值，防止过拟合</a:t>
            </a:r>
          </a:p>
          <a:p>
            <a:pPr marL="289322" lvl="2" indent="0">
              <a:buNone/>
            </a:pPr>
            <a:r>
              <a:rPr lang="en-US" altLang="zh-CN" sz="1800" dirty="0" err="1"/>
              <a:t>model.add</a:t>
            </a:r>
            <a:r>
              <a:rPr lang="en-US" altLang="zh-CN" sz="1800" dirty="0"/>
              <a:t>(Dense(10, activation='</a:t>
            </a:r>
            <a:r>
              <a:rPr lang="en-US" altLang="zh-CN" sz="1800" dirty="0" err="1"/>
              <a:t>softmax</a:t>
            </a:r>
            <a:r>
              <a:rPr lang="en-US" altLang="zh-CN" sz="1800" dirty="0"/>
              <a:t>'))  # </a:t>
            </a:r>
            <a:r>
              <a:rPr lang="zh-CN" altLang="en-US" sz="1800" dirty="0"/>
              <a:t>全连接层的输出层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en-US" altLang="zh-CN" b="0" dirty="0"/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00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基于</a:t>
            </a:r>
            <a:r>
              <a:rPr lang="en-US" altLang="zh-CN" dirty="0" err="1"/>
              <a:t>Keras</a:t>
            </a:r>
            <a:r>
              <a:rPr lang="zh-CN" altLang="en-US" sz="2800" dirty="0"/>
              <a:t>库训练卷积神经网络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75" y="983114"/>
            <a:ext cx="11708998" cy="4579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/>
              <a:t>#compile( )</a:t>
            </a:r>
            <a:r>
              <a:rPr lang="zh-CN" altLang="en-US" sz="1800" dirty="0"/>
              <a:t>用于配置模型的训练方法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err="1"/>
              <a:t>model.compile</a:t>
            </a:r>
            <a:r>
              <a:rPr lang="en-US" altLang="zh-CN" sz="1800" dirty="0"/>
              <a:t>(loss='</a:t>
            </a:r>
            <a:r>
              <a:rPr lang="en-US" altLang="zh-CN" sz="1800" dirty="0" err="1"/>
              <a:t>categorical_crossentropy</a:t>
            </a:r>
            <a:r>
              <a:rPr lang="en-US" altLang="zh-CN" sz="1800" dirty="0"/>
              <a:t>', optimizer='</a:t>
            </a:r>
            <a:r>
              <a:rPr lang="en-US" altLang="zh-CN" sz="1800" dirty="0" err="1"/>
              <a:t>adam</a:t>
            </a:r>
            <a:r>
              <a:rPr lang="en-US" altLang="zh-CN" sz="1800" dirty="0"/>
              <a:t>', metrics=['accuracy'])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#fit( )</a:t>
            </a:r>
            <a:r>
              <a:rPr lang="zh-CN" altLang="en-US" sz="1800" dirty="0"/>
              <a:t>用于执行模型的训练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history = </a:t>
            </a:r>
            <a:r>
              <a:rPr lang="en-US" altLang="zh-CN" sz="1800" dirty="0" err="1"/>
              <a:t>model.fit</a:t>
            </a:r>
            <a:r>
              <a:rPr lang="en-US" altLang="zh-CN" sz="1800" dirty="0"/>
              <a:t>(x=</a:t>
            </a:r>
            <a:r>
              <a:rPr lang="en-US" altLang="zh-CN" sz="1800" dirty="0" err="1"/>
              <a:t>x_train</a:t>
            </a:r>
            <a:r>
              <a:rPr lang="en-US" altLang="zh-CN" sz="1800" dirty="0"/>
              <a:t>, y=</a:t>
            </a:r>
            <a:r>
              <a:rPr lang="en-US" altLang="zh-CN" sz="1800" dirty="0" err="1"/>
              <a:t>y_train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validation_split</a:t>
            </a:r>
            <a:r>
              <a:rPr lang="en-US" altLang="zh-CN" sz="1800" dirty="0"/>
              <a:t>=0.2, epochs=10, </a:t>
            </a:r>
            <a:r>
              <a:rPr lang="en-US" altLang="zh-CN" sz="1800" dirty="0" err="1"/>
              <a:t>batch_size</a:t>
            </a:r>
            <a:r>
              <a:rPr lang="en-US" altLang="zh-CN" sz="1800" dirty="0"/>
              <a:t>=128)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#evaluate( )</a:t>
            </a:r>
            <a:r>
              <a:rPr lang="zh-CN" altLang="en-US" sz="1800" dirty="0"/>
              <a:t>用于评估训练后的模型</a:t>
            </a:r>
          </a:p>
          <a:p>
            <a:pPr marL="0" indent="0">
              <a:buNone/>
            </a:pPr>
            <a:r>
              <a:rPr lang="en-US" altLang="zh-CN" sz="1800" dirty="0" err="1"/>
              <a:t>test_loss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test_acc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model.evaluate</a:t>
            </a:r>
            <a:r>
              <a:rPr lang="en-US" altLang="zh-CN" sz="1800" dirty="0"/>
              <a:t>(</a:t>
            </a:r>
            <a:r>
              <a:rPr lang="en-US" altLang="zh-CN" sz="1800" dirty="0" err="1"/>
              <a:t>x_test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y_test</a:t>
            </a:r>
            <a:r>
              <a:rPr lang="en-US" altLang="zh-CN" sz="1800" dirty="0"/>
              <a:t>)</a:t>
            </a:r>
            <a:endParaRPr lang="zh-CN" altLang="en-US" sz="1800" dirty="0"/>
          </a:p>
          <a:p>
            <a:pPr marL="0" indent="0">
              <a:buNone/>
            </a:pPr>
            <a:endParaRPr lang="en-US" altLang="zh-CN" sz="1800" dirty="0"/>
          </a:p>
          <a:p>
            <a:endParaRPr lang="en-US" altLang="zh-CN" sz="10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19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76" y="856743"/>
            <a:ext cx="6796799" cy="5864734"/>
          </a:xfrm>
        </p:spPr>
        <p:txBody>
          <a:bodyPr>
            <a:normAutofit/>
          </a:bodyPr>
          <a:lstStyle/>
          <a:p>
            <a:r>
              <a:rPr lang="zh-CN" altLang="en-US" sz="2000" b="0" dirty="0"/>
              <a:t>如何分类图片？</a:t>
            </a:r>
            <a:endParaRPr lang="en-US" altLang="zh-CN" sz="2000" b="0" dirty="0"/>
          </a:p>
          <a:p>
            <a:r>
              <a:rPr lang="zh-CN" altLang="en-US" sz="2000" b="0" dirty="0"/>
              <a:t>神经网络：通过从样本中学习</a:t>
            </a:r>
            <a:r>
              <a:rPr lang="zh-CN" altLang="en-US" sz="2000" dirty="0"/>
              <a:t>特征</a:t>
            </a:r>
            <a:r>
              <a:rPr lang="zh-CN" altLang="en-US" sz="2000" b="0" dirty="0"/>
              <a:t>和</a:t>
            </a:r>
            <a:r>
              <a:rPr lang="zh-CN" altLang="en-US" sz="2000" dirty="0"/>
              <a:t>标签</a:t>
            </a:r>
            <a:r>
              <a:rPr lang="zh-CN" altLang="en-US" sz="2000" b="0" dirty="0"/>
              <a:t>间的关系，便可以根据新样本的特征计算其标签。</a:t>
            </a:r>
            <a:endParaRPr lang="en-US" altLang="zh-CN" sz="2000" dirty="0"/>
          </a:p>
        </p:txBody>
      </p:sp>
      <p:pic>
        <p:nvPicPr>
          <p:cNvPr id="9" name="Picture 2" descr="http://nikhilbuduma.com/img/mnist.gif">
            <a:extLst>
              <a:ext uri="{FF2B5EF4-FFF2-40B4-BE49-F238E27FC236}">
                <a16:creationId xmlns:a16="http://schemas.microsoft.com/office/drawing/2014/main" id="{E5C61934-E3B8-17D3-6275-5C8A20412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675" y="1271092"/>
            <a:ext cx="3890319" cy="25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nn_architecture.jpg (628×243)">
            <a:extLst>
              <a:ext uri="{FF2B5EF4-FFF2-40B4-BE49-F238E27FC236}">
                <a16:creationId xmlns:a16="http://schemas.microsoft.com/office/drawing/2014/main" id="{B019D6A6-DE94-514C-A265-718AD62C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5" y="2661463"/>
            <a:ext cx="6459484" cy="24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CE877D-432A-425F-22E7-7AE3FFF0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28" y="4303349"/>
            <a:ext cx="3547646" cy="22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9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卷积神经网络实现图片识别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09058"/>
            <a:ext cx="9218762" cy="4579620"/>
          </a:xfrm>
        </p:spPr>
        <p:txBody>
          <a:bodyPr/>
          <a:lstStyle/>
          <a:p>
            <a:pPr marL="0" indent="0">
              <a:buNone/>
            </a:pPr>
            <a:endParaRPr lang="en-US" altLang="zh-CN" sz="2400" dirty="0"/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6" t="3086" r="3030" b="6494"/>
          <a:stretch/>
        </p:blipFill>
        <p:spPr bwMode="auto">
          <a:xfrm>
            <a:off x="3379062" y="3113876"/>
            <a:ext cx="5433875" cy="34475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084546" y="1177578"/>
            <a:ext cx="6022909" cy="18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47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AlexNet</a:t>
            </a:r>
            <a:r>
              <a:rPr lang="zh-CN" altLang="en-US" sz="2800" dirty="0"/>
              <a:t>编码实现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09058"/>
            <a:ext cx="9218762" cy="4579620"/>
          </a:xfrm>
        </p:spPr>
        <p:txBody>
          <a:bodyPr/>
          <a:lstStyle/>
          <a:p>
            <a:pPr marL="0" indent="0">
              <a:buNone/>
            </a:pPr>
            <a:endParaRPr lang="en-US" altLang="zh-CN" sz="2400" dirty="0"/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B6DC063-80B1-4BBF-B055-7F6F6C8CA5AD}"/>
              </a:ext>
            </a:extLst>
          </p:cNvPr>
          <p:cNvSpPr txBox="1">
            <a:spLocks/>
          </p:cNvSpPr>
          <p:nvPr/>
        </p:nvSpPr>
        <p:spPr>
          <a:xfrm>
            <a:off x="526473" y="951887"/>
            <a:ext cx="10913918" cy="502288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1" sz="3200" b="1" i="0" baseline="0">
                <a:solidFill>
                  <a:schemeClr val="tx1"/>
                </a:solidFill>
                <a:latin typeface="Tahoma" pitchFamily="34" charset="0"/>
                <a:ea typeface="黑体" pitchFamily="49" charset="-122"/>
                <a:cs typeface="+mn-cs"/>
              </a:defRPr>
            </a:lvl1pPr>
            <a:lvl2pPr marL="742950" indent="-285750" algn="l" rtl="0" eaLnBrk="0" fontAlgn="base" latinLnBrk="1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£"/>
              <a:defRPr kumimoji="1" sz="2800" b="1" i="0" baseline="0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2pPr>
            <a:lvl3pPr marL="1143000" indent="-228600" algn="l" rtl="0" eaLnBrk="0" fontAlgn="base" latinLnBrk="1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l"/>
              <a:defRPr kumimoji="1" sz="2400" b="1" i="0" baseline="0">
                <a:solidFill>
                  <a:schemeClr val="tx1"/>
                </a:solidFill>
                <a:latin typeface="Tahoma" pitchFamily="34" charset="0"/>
                <a:ea typeface="黑体" pitchFamily="49" charset="-122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£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anose="05000000000000000000" pitchFamily="2" charset="2"/>
              <a:buChar char="l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kern="1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AlexNet</a:t>
            </a:r>
            <a:r>
              <a:rPr lang="zh-CN" altLang="en-US" sz="2400" kern="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的特点：</a:t>
            </a:r>
            <a:endParaRPr lang="en-US" altLang="zh-CN" sz="2000" b="0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成功使用</a:t>
            </a:r>
            <a:r>
              <a:rPr lang="en-US" altLang="zh-CN" sz="1800" b="0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ReLU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作为</a:t>
            </a: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的激活函数，解决了</a:t>
            </a: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Sigmoid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在网络较深时的梯度弥散问题；</a:t>
            </a:r>
            <a:endParaRPr lang="en-US" altLang="zh-CN" sz="1800" b="0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训练时使用</a:t>
            </a: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Dropout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随机忽略一部分神经元，以避免模型过拟合；</a:t>
            </a:r>
            <a:endParaRPr lang="en-US" altLang="zh-CN" sz="1800" b="0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CNN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中使用重叠的最大池化；</a:t>
            </a:r>
            <a:endParaRPr lang="en-US" altLang="zh-CN" sz="1800" b="0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(4)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CUDA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加速深度卷积网络的训练，利用</a:t>
            </a: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GPU</a:t>
            </a:r>
            <a:r>
              <a:rPr lang="zh-CN" altLang="en-US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强大的并行计算能力，处理神经网络训练时大量的矩阵运算</a:t>
            </a:r>
            <a:r>
              <a:rPr lang="en-US" altLang="zh-CN" sz="18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800" b="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(5)</a:t>
            </a:r>
            <a:r>
              <a:rPr lang="zh-CN" altLang="zh-CN" sz="1800" b="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数据增强</a:t>
            </a:r>
            <a:r>
              <a:rPr lang="zh-CN" altLang="en-US" sz="1800" b="0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等线" panose="02010600030101010101" pitchFamily="2" charset="-122"/>
              </a:rPr>
              <a:t>。</a:t>
            </a:r>
            <a:endParaRPr lang="en-US" altLang="zh-CN" sz="1800" b="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b="0" kern="1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https://</a:t>
            </a:r>
            <a:r>
              <a:rPr lang="en-US" altLang="zh-CN" sz="1600" b="0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github.com</a:t>
            </a:r>
            <a:r>
              <a:rPr lang="en-US" altLang="zh-CN" sz="16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1600" b="0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uestcsongtaoli</a:t>
            </a:r>
            <a:r>
              <a:rPr lang="en-US" altLang="zh-CN" sz="1600" b="0" kern="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1600" b="0" kern="0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AlexNet</a:t>
            </a:r>
            <a:endParaRPr lang="en-US" altLang="zh-CN" sz="1600" b="0" kern="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800" b="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3435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AlexNet</a:t>
            </a:r>
            <a:r>
              <a:rPr lang="zh-CN" altLang="en-US" sz="2800" dirty="0"/>
              <a:t>编码实现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17" y="932412"/>
            <a:ext cx="10515599" cy="560346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(1) </a:t>
            </a:r>
            <a:r>
              <a:rPr lang="zh-CN" altLang="en-US" sz="2400" dirty="0">
                <a:cs typeface="Times New Roman" panose="02020603050405020304" pitchFamily="18" charset="0"/>
              </a:rPr>
              <a:t>导入所用框架和库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(2) </a:t>
            </a:r>
            <a:r>
              <a:rPr lang="zh-CN" altLang="en-US" sz="2400" dirty="0">
                <a:cs typeface="Times New Roman" panose="02020603050405020304" pitchFamily="18" charset="0"/>
              </a:rPr>
              <a:t>其他准备工作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289322" lvl="2" indent="0">
              <a:lnSpc>
                <a:spcPct val="170000"/>
              </a:lnSpc>
              <a:buNone/>
            </a:pPr>
            <a:r>
              <a:rPr lang="en-US" altLang="zh-CN" sz="1600" dirty="0" err="1">
                <a:cs typeface="Times New Roman" panose="02020603050405020304" pitchFamily="18" charset="0"/>
              </a:rPr>
              <a:t>tf.random.set_seed</a:t>
            </a:r>
            <a:r>
              <a:rPr lang="en-US" altLang="zh-CN" sz="1600" dirty="0">
                <a:cs typeface="Times New Roman" panose="02020603050405020304" pitchFamily="18" charset="0"/>
              </a:rPr>
              <a:t>(0)  # </a:t>
            </a:r>
            <a:r>
              <a:rPr lang="zh-CN" altLang="en-US" sz="1600" dirty="0">
                <a:cs typeface="Times New Roman" panose="02020603050405020304" pitchFamily="18" charset="0"/>
              </a:rPr>
              <a:t>设置全局随机种子</a:t>
            </a:r>
            <a:endParaRPr lang="en-US" altLang="zh-CN" sz="1600" dirty="0">
              <a:cs typeface="Times New Roman" panose="02020603050405020304" pitchFamily="18" charset="0"/>
            </a:endParaRPr>
          </a:p>
          <a:p>
            <a:pPr marL="289322" lvl="2" indent="0">
              <a:lnSpc>
                <a:spcPct val="170000"/>
              </a:lnSpc>
              <a:buNone/>
            </a:pPr>
            <a:r>
              <a:rPr lang="en-US" altLang="zh-CN" sz="1600" dirty="0" err="1">
                <a:cs typeface="Times New Roman" panose="02020603050405020304" pitchFamily="18" charset="0"/>
              </a:rPr>
              <a:t>batch_size</a:t>
            </a:r>
            <a:r>
              <a:rPr lang="en-US" altLang="zh-CN" sz="1600" dirty="0">
                <a:cs typeface="Times New Roman" panose="02020603050405020304" pitchFamily="18" charset="0"/>
              </a:rPr>
              <a:t> = 128  # </a:t>
            </a:r>
            <a:r>
              <a:rPr lang="zh-CN" altLang="en-US" sz="1600" dirty="0">
                <a:cs typeface="Times New Roman" panose="02020603050405020304" pitchFamily="18" charset="0"/>
              </a:rPr>
              <a:t>训练批次的样本量</a:t>
            </a:r>
          </a:p>
          <a:p>
            <a:pPr marL="289322" lvl="2" indent="0">
              <a:lnSpc>
                <a:spcPct val="170000"/>
              </a:lnSpc>
              <a:buNone/>
            </a:pPr>
            <a:r>
              <a:rPr lang="en-US" altLang="zh-CN" sz="1600" dirty="0">
                <a:cs typeface="Times New Roman" panose="02020603050405020304" pitchFamily="18" charset="0"/>
              </a:rPr>
              <a:t>optimizer = </a:t>
            </a:r>
            <a:r>
              <a:rPr lang="en-US" altLang="zh-CN" sz="1600" dirty="0" err="1">
                <a:cs typeface="Times New Roman" panose="02020603050405020304" pitchFamily="18" charset="0"/>
              </a:rPr>
              <a:t>optimizers.Adam</a:t>
            </a:r>
            <a:r>
              <a:rPr lang="en-US" altLang="zh-CN" sz="1600" dirty="0">
                <a:cs typeface="Times New Roman" panose="02020603050405020304" pitchFamily="18" charset="0"/>
              </a:rPr>
              <a:t>(0.000005)  # </a:t>
            </a:r>
            <a:r>
              <a:rPr lang="zh-CN" altLang="en-US" sz="1600" dirty="0">
                <a:cs typeface="Times New Roman" panose="02020603050405020304" pitchFamily="18" charset="0"/>
              </a:rPr>
              <a:t>设置优化器和学习率</a:t>
            </a:r>
          </a:p>
          <a:p>
            <a:pPr marL="289322" lvl="2" indent="0">
              <a:lnSpc>
                <a:spcPct val="170000"/>
              </a:lnSpc>
              <a:buNone/>
            </a:pPr>
            <a:r>
              <a:rPr lang="en-US" altLang="zh-CN" sz="1600" dirty="0">
                <a:cs typeface="Times New Roman" panose="02020603050405020304" pitchFamily="18" charset="0"/>
              </a:rPr>
              <a:t>epochs = 2  # </a:t>
            </a:r>
            <a:r>
              <a:rPr lang="zh-CN" altLang="en-US" sz="1600" dirty="0">
                <a:cs typeface="Times New Roman" panose="02020603050405020304" pitchFamily="18" charset="0"/>
              </a:rPr>
              <a:t>在训练过程中所有训练集反复训练的次数</a:t>
            </a:r>
            <a:endParaRPr lang="en-US" altLang="zh-CN" sz="2100" dirty="0"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(3) </a:t>
            </a:r>
            <a:r>
              <a:rPr lang="zh-CN" altLang="en-US" sz="2400" dirty="0">
                <a:cs typeface="Times New Roman" panose="02020603050405020304" pitchFamily="18" charset="0"/>
              </a:rPr>
              <a:t>定义预处理数据的函数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289322" lvl="2" indent="0">
              <a:lnSpc>
                <a:spcPct val="170000"/>
              </a:lnSpc>
              <a:buNone/>
            </a:pPr>
            <a:r>
              <a:rPr lang="en-US" altLang="zh-CN" sz="1600" dirty="0">
                <a:cs typeface="Times New Roman" panose="02020603050405020304" pitchFamily="18" charset="0"/>
              </a:rPr>
              <a:t>def preprocess(x, y):  # </a:t>
            </a:r>
            <a:r>
              <a:rPr lang="zh-CN" altLang="en-US" sz="1600" dirty="0">
                <a:cs typeface="Times New Roman" panose="02020603050405020304" pitchFamily="18" charset="0"/>
              </a:rPr>
              <a:t>对数据集预处理</a:t>
            </a:r>
          </a:p>
          <a:p>
            <a:pPr marL="289322" lvl="2" indent="0">
              <a:lnSpc>
                <a:spcPct val="170000"/>
              </a:lnSpc>
              <a:buNone/>
            </a:pPr>
            <a:r>
              <a:rPr lang="zh-CN" altLang="en-US" sz="1600" dirty="0">
                <a:cs typeface="Times New Roman" panose="02020603050405020304" pitchFamily="18" charset="0"/>
              </a:rPr>
              <a:t>    </a:t>
            </a:r>
            <a:r>
              <a:rPr lang="en-US" altLang="zh-CN" sz="1600" dirty="0">
                <a:cs typeface="Times New Roman" panose="02020603050405020304" pitchFamily="18" charset="0"/>
              </a:rPr>
              <a:t>x = </a:t>
            </a:r>
            <a:r>
              <a:rPr lang="en-US" altLang="zh-CN" sz="1600" dirty="0" err="1">
                <a:cs typeface="Times New Roman" panose="02020603050405020304" pitchFamily="18" charset="0"/>
              </a:rPr>
              <a:t>tf.cast</a:t>
            </a:r>
            <a:r>
              <a:rPr lang="en-US" altLang="zh-CN" sz="1600" dirty="0">
                <a:cs typeface="Times New Roman" panose="02020603050405020304" pitchFamily="18" charset="0"/>
              </a:rPr>
              <a:t>(x, </a:t>
            </a:r>
            <a:r>
              <a:rPr lang="en-US" altLang="zh-CN" sz="1600" dirty="0" err="1">
                <a:cs typeface="Times New Roman" panose="02020603050405020304" pitchFamily="18" charset="0"/>
              </a:rPr>
              <a:t>dtype</a:t>
            </a:r>
            <a:r>
              <a:rPr lang="en-US" altLang="zh-CN" sz="1600" dirty="0">
                <a:cs typeface="Times New Roman" panose="02020603050405020304" pitchFamily="18" charset="0"/>
              </a:rPr>
              <a:t>=tf.float32) / 255.  # </a:t>
            </a:r>
            <a:r>
              <a:rPr lang="zh-CN" altLang="en-US" sz="1600" dirty="0">
                <a:cs typeface="Times New Roman" panose="02020603050405020304" pitchFamily="18" charset="0"/>
              </a:rPr>
              <a:t>对数据归一化</a:t>
            </a:r>
          </a:p>
          <a:p>
            <a:pPr marL="289322" lvl="2" indent="0">
              <a:lnSpc>
                <a:spcPct val="170000"/>
              </a:lnSpc>
              <a:buNone/>
            </a:pPr>
            <a:r>
              <a:rPr lang="zh-CN" altLang="en-US" sz="1600" dirty="0">
                <a:cs typeface="Times New Roman" panose="02020603050405020304" pitchFamily="18" charset="0"/>
              </a:rPr>
              <a:t>    </a:t>
            </a:r>
            <a:r>
              <a:rPr lang="en-US" altLang="zh-CN" sz="1600" dirty="0">
                <a:cs typeface="Times New Roman" panose="02020603050405020304" pitchFamily="18" charset="0"/>
              </a:rPr>
              <a:t>y = </a:t>
            </a:r>
            <a:r>
              <a:rPr lang="en-US" altLang="zh-CN" sz="1600" dirty="0" err="1">
                <a:cs typeface="Times New Roman" panose="02020603050405020304" pitchFamily="18" charset="0"/>
              </a:rPr>
              <a:t>tf.cast</a:t>
            </a:r>
            <a:r>
              <a:rPr lang="en-US" altLang="zh-CN" sz="1600" dirty="0">
                <a:cs typeface="Times New Roman" panose="02020603050405020304" pitchFamily="18" charset="0"/>
              </a:rPr>
              <a:t>(y, </a:t>
            </a:r>
            <a:r>
              <a:rPr lang="en-US" altLang="zh-CN" sz="1600" dirty="0" err="1">
                <a:cs typeface="Times New Roman" panose="02020603050405020304" pitchFamily="18" charset="0"/>
              </a:rPr>
              <a:t>dtype</a:t>
            </a:r>
            <a:r>
              <a:rPr lang="en-US" altLang="zh-CN" sz="1600" dirty="0">
                <a:cs typeface="Times New Roman" panose="02020603050405020304" pitchFamily="18" charset="0"/>
              </a:rPr>
              <a:t>=tf.int32)  # </a:t>
            </a:r>
            <a:r>
              <a:rPr lang="zh-CN" altLang="en-US" sz="1600" dirty="0">
                <a:cs typeface="Times New Roman" panose="02020603050405020304" pitchFamily="18" charset="0"/>
              </a:rPr>
              <a:t>处理标签格式</a:t>
            </a:r>
          </a:p>
          <a:p>
            <a:pPr marL="289322" lvl="2" indent="0">
              <a:lnSpc>
                <a:spcPct val="170000"/>
              </a:lnSpc>
              <a:buNone/>
            </a:pPr>
            <a:r>
              <a:rPr lang="zh-CN" altLang="en-US" sz="1600" dirty="0">
                <a:cs typeface="Times New Roman" panose="02020603050405020304" pitchFamily="18" charset="0"/>
              </a:rPr>
              <a:t>    </a:t>
            </a:r>
            <a:r>
              <a:rPr lang="en-US" altLang="zh-CN" sz="1600" dirty="0">
                <a:cs typeface="Times New Roman" panose="02020603050405020304" pitchFamily="18" charset="0"/>
              </a:rPr>
              <a:t>y = </a:t>
            </a:r>
            <a:r>
              <a:rPr lang="en-US" altLang="zh-CN" sz="1600" dirty="0" err="1">
                <a:cs typeface="Times New Roman" panose="02020603050405020304" pitchFamily="18" charset="0"/>
              </a:rPr>
              <a:t>tf.one_hot</a:t>
            </a:r>
            <a:r>
              <a:rPr lang="en-US" altLang="zh-CN" sz="1600" dirty="0">
                <a:cs typeface="Times New Roman" panose="02020603050405020304" pitchFamily="18" charset="0"/>
              </a:rPr>
              <a:t>(y, depth=10)  # </a:t>
            </a:r>
            <a:r>
              <a:rPr lang="zh-CN" altLang="en-US" sz="1600" dirty="0">
                <a:cs typeface="Times New Roman" panose="02020603050405020304" pitchFamily="18" charset="0"/>
              </a:rPr>
              <a:t>独热编码</a:t>
            </a:r>
          </a:p>
          <a:p>
            <a:pPr marL="289322" lvl="2" indent="0">
              <a:lnSpc>
                <a:spcPct val="170000"/>
              </a:lnSpc>
              <a:buNone/>
            </a:pPr>
            <a:r>
              <a:rPr lang="zh-CN" altLang="en-US" sz="1600" dirty="0">
                <a:cs typeface="Times New Roman" panose="02020603050405020304" pitchFamily="18" charset="0"/>
              </a:rPr>
              <a:t>    </a:t>
            </a:r>
            <a:r>
              <a:rPr lang="en-US" altLang="zh-CN" sz="1600" dirty="0">
                <a:cs typeface="Times New Roman" panose="02020603050405020304" pitchFamily="18" charset="0"/>
              </a:rPr>
              <a:t>return x, y</a:t>
            </a:r>
          </a:p>
          <a:p>
            <a:pPr marL="0" indent="0">
              <a:lnSpc>
                <a:spcPct val="170000"/>
              </a:lnSpc>
              <a:buNone/>
            </a:pPr>
            <a:endParaRPr lang="zh-CN" altLang="en-US" sz="2400" dirty="0"/>
          </a:p>
          <a:p>
            <a:pPr marL="0" indent="0">
              <a:lnSpc>
                <a:spcPct val="170000"/>
              </a:lnSpc>
              <a:buNone/>
            </a:pPr>
            <a:endParaRPr lang="en-US" altLang="zh-CN" b="0" dirty="0"/>
          </a:p>
          <a:p>
            <a:pPr>
              <a:lnSpc>
                <a:spcPct val="170000"/>
              </a:lnSpc>
            </a:pPr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86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AlexNet</a:t>
            </a:r>
            <a:r>
              <a:rPr lang="zh-CN" altLang="en-US" sz="2800" dirty="0"/>
              <a:t>编码实现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75" y="884935"/>
            <a:ext cx="11124082" cy="5261822"/>
          </a:xfrm>
        </p:spPr>
        <p:txBody>
          <a:bodyPr>
            <a:no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定义卷积层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layers.Conv2D(16, (3, 3), padding='same', strides=1, activation=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tf.nn.relu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第一个卷积层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layers.MaxPool2D(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pool_size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=(2, 2), strides=2, padding='same'),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第一个池化层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layers.Conv2D(32, (3, 3), padding='same', strides=1, activation=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tf.nn.relu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第二个卷积层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layers.MaxPool2D(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pool_size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=(2, 2), strides=2, padding='same'),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第二个池化层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layers.Conv2D(64, (3, 3), padding='same', strides=1, activation=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tf.nn.relu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第三个卷积层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layers.Conv2D(128, (3, 3), padding='same', strides=1, activation=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tf.nn.relu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第四个卷积层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layers.Conv2D(256, (3, 3), padding='same', strides=1, activation=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tf.nn.relu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第五个卷积层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layers.MaxPool2D(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pool_size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=(2, 2), strides=2, padding='same'),  # 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第三个池化层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1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63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AlexNet</a:t>
            </a:r>
            <a:r>
              <a:rPr lang="zh-CN" altLang="en-US" sz="2800" dirty="0"/>
              <a:t>编码实现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632" y="869477"/>
            <a:ext cx="11103141" cy="54481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定义全连接层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 err="1"/>
              <a:t>self.fc</a:t>
            </a:r>
            <a:r>
              <a:rPr lang="en-US" altLang="zh-CN" sz="1600" dirty="0"/>
              <a:t> = Sequential([  # </a:t>
            </a:r>
            <a:r>
              <a:rPr lang="zh-CN" altLang="zh-CN" sz="1600" dirty="0"/>
              <a:t>全连接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layers.Dense</a:t>
            </a:r>
            <a:r>
              <a:rPr lang="en-US" altLang="zh-CN" sz="1600" dirty="0"/>
              <a:t>(4096, activation=</a:t>
            </a:r>
            <a:r>
              <a:rPr lang="en-US" altLang="zh-CN" sz="1600" dirty="0" err="1"/>
              <a:t>tf.nn.relu</a:t>
            </a:r>
            <a:r>
              <a:rPr lang="en-US" altLang="zh-CN" sz="1600" dirty="0"/>
              <a:t>),  # </a:t>
            </a:r>
            <a:r>
              <a:rPr lang="zh-CN" altLang="zh-CN" sz="1600" dirty="0"/>
              <a:t>全连接神经网络的输入层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layers.Dropout</a:t>
            </a:r>
            <a:r>
              <a:rPr lang="en-US" altLang="zh-CN" sz="1600" dirty="0"/>
              <a:t>(0.4),  # </a:t>
            </a:r>
            <a:r>
              <a:rPr lang="zh-CN" altLang="zh-CN" sz="1600" dirty="0"/>
              <a:t>防止过拟合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layers.Dense</a:t>
            </a:r>
            <a:r>
              <a:rPr lang="en-US" altLang="zh-CN" sz="1600" dirty="0"/>
              <a:t>(2048, activation=</a:t>
            </a:r>
            <a:r>
              <a:rPr lang="en-US" altLang="zh-CN" sz="1600" dirty="0" err="1"/>
              <a:t>tf.nn.relu</a:t>
            </a:r>
            <a:r>
              <a:rPr lang="en-US" altLang="zh-CN" sz="1600" dirty="0"/>
              <a:t>),  # </a:t>
            </a:r>
            <a:r>
              <a:rPr lang="zh-CN" altLang="zh-CN" sz="1600" dirty="0"/>
              <a:t>第一个全连接层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layers.Dropout</a:t>
            </a:r>
            <a:r>
              <a:rPr lang="en-US" altLang="zh-CN" sz="1600" dirty="0"/>
              <a:t>(0.4),  # </a:t>
            </a:r>
            <a:r>
              <a:rPr lang="zh-CN" altLang="zh-CN" sz="1600" dirty="0"/>
              <a:t>防止过拟合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layers.Dense</a:t>
            </a:r>
            <a:r>
              <a:rPr lang="en-US" altLang="zh-CN" sz="1600" dirty="0"/>
              <a:t>(1024, activation=</a:t>
            </a:r>
            <a:r>
              <a:rPr lang="en-US" altLang="zh-CN" sz="1600" dirty="0" err="1"/>
              <a:t>tf.nn.relu</a:t>
            </a:r>
            <a:r>
              <a:rPr lang="en-US" altLang="zh-CN" sz="1600" dirty="0"/>
              <a:t>),  # </a:t>
            </a:r>
            <a:r>
              <a:rPr lang="zh-CN" altLang="zh-CN" sz="1600" dirty="0"/>
              <a:t>第二个全连接层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layers.Dropout</a:t>
            </a:r>
            <a:r>
              <a:rPr lang="en-US" altLang="zh-CN" sz="1600" dirty="0"/>
              <a:t>(0.4),  # </a:t>
            </a:r>
            <a:r>
              <a:rPr lang="zh-CN" altLang="zh-CN" sz="1600" dirty="0"/>
              <a:t>防止过拟合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            </a:t>
            </a:r>
            <a:r>
              <a:rPr lang="en-US" altLang="zh-CN" sz="1600" dirty="0" err="1"/>
              <a:t>layers.Dense</a:t>
            </a:r>
            <a:r>
              <a:rPr lang="en-US" altLang="zh-CN" sz="1600" dirty="0"/>
              <a:t>(10, activation=</a:t>
            </a:r>
            <a:r>
              <a:rPr lang="zh-CN" altLang="en-US" sz="1600" dirty="0"/>
              <a:t>‘</a:t>
            </a:r>
            <a:r>
              <a:rPr lang="en-US" altLang="zh-CN" sz="1600" dirty="0" err="1"/>
              <a:t>softmax</a:t>
            </a:r>
            <a:r>
              <a:rPr lang="zh-CN" altLang="en-US" sz="1600" dirty="0"/>
              <a:t>’</a:t>
            </a:r>
            <a:r>
              <a:rPr lang="en-US" altLang="zh-CN" sz="1600" dirty="0"/>
              <a:t>)  # </a:t>
            </a:r>
            <a:r>
              <a:rPr lang="zh-CN" altLang="zh-CN" sz="1600" dirty="0"/>
              <a:t>全连接神经网络的输出层</a:t>
            </a:r>
          </a:p>
          <a:p>
            <a:pPr marL="0" indent="0">
              <a:buNone/>
            </a:pPr>
            <a:r>
              <a:rPr lang="en-US" altLang="zh-CN" sz="1600" dirty="0"/>
              <a:t>        ])</a:t>
            </a:r>
          </a:p>
          <a:p>
            <a:pPr lvl="1"/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674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AlexNet</a:t>
            </a:r>
            <a:r>
              <a:rPr lang="zh-CN" altLang="en-US" sz="2800" dirty="0"/>
              <a:t>编码实现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75" y="919118"/>
            <a:ext cx="11225646" cy="457962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定义主函数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600" dirty="0"/>
              <a:t>if __name__ == '__main__':  # </a:t>
            </a:r>
            <a:r>
              <a:rPr lang="zh-CN" altLang="en-US" sz="1600" dirty="0"/>
              <a:t>主函数</a:t>
            </a:r>
          </a:p>
          <a:p>
            <a:pPr marL="0" indent="0">
              <a:buNone/>
            </a:pPr>
            <a:r>
              <a:rPr lang="zh-CN" altLang="en-US" sz="1600" dirty="0"/>
              <a:t>    </a:t>
            </a:r>
            <a:r>
              <a:rPr lang="en-US" altLang="zh-CN" sz="1600" dirty="0" err="1"/>
              <a:t>model.compile</a:t>
            </a:r>
            <a:r>
              <a:rPr lang="en-US" altLang="zh-CN" sz="1600" dirty="0"/>
              <a:t>(optimizer=</a:t>
            </a:r>
            <a:r>
              <a:rPr lang="en-US" altLang="zh-CN" sz="1600" dirty="0" err="1"/>
              <a:t>optimizers.Adam</a:t>
            </a:r>
            <a:r>
              <a:rPr lang="en-US" altLang="zh-CN" sz="1600" dirty="0"/>
              <a:t>(</a:t>
            </a:r>
            <a:r>
              <a:rPr lang="en-US" altLang="zh-CN" sz="1600" dirty="0" err="1"/>
              <a:t>learning_rate</a:t>
            </a:r>
            <a:r>
              <a:rPr lang="en-US" altLang="zh-CN" sz="1600" dirty="0"/>
              <a:t>=0.0001),  # </a:t>
            </a:r>
            <a:r>
              <a:rPr lang="zh-CN" altLang="en-US" sz="1600" dirty="0"/>
              <a:t>编译模型</a:t>
            </a:r>
          </a:p>
          <a:p>
            <a:pPr marL="0" indent="0">
              <a:buNone/>
            </a:pPr>
            <a:r>
              <a:rPr lang="zh-CN" altLang="en-US" sz="1600" dirty="0"/>
              <a:t>                  </a:t>
            </a:r>
            <a:r>
              <a:rPr lang="en-US" altLang="zh-CN" sz="1600" dirty="0"/>
              <a:t>loss=</a:t>
            </a:r>
            <a:r>
              <a:rPr lang="en-US" altLang="zh-CN" sz="1600" dirty="0" err="1"/>
              <a:t>tf.losses.CategoricalCrossentropy</a:t>
            </a:r>
            <a:r>
              <a:rPr lang="en-US" altLang="zh-CN" sz="1600" dirty="0"/>
              <a:t>,</a:t>
            </a:r>
          </a:p>
          <a:p>
            <a:pPr marL="0" indent="0">
              <a:buNone/>
            </a:pPr>
            <a:r>
              <a:rPr lang="en-US" altLang="zh-CN" sz="1600" dirty="0"/>
              <a:t>                  metrics=['acc'])</a:t>
            </a:r>
          </a:p>
          <a:p>
            <a:pPr marL="0" indent="0">
              <a:buNone/>
            </a:pPr>
            <a:r>
              <a:rPr lang="en-US" altLang="zh-CN" sz="1600" dirty="0"/>
              <a:t>    </a:t>
            </a:r>
            <a:r>
              <a:rPr lang="en-US" altLang="zh-CN" sz="1600" dirty="0" err="1"/>
              <a:t>model.fit</a:t>
            </a:r>
            <a:r>
              <a:rPr lang="en-US" altLang="zh-CN" sz="1600" dirty="0"/>
              <a:t>(</a:t>
            </a:r>
            <a:r>
              <a:rPr lang="en-US" altLang="zh-CN" sz="1600" dirty="0" err="1"/>
              <a:t>train_db</a:t>
            </a:r>
            <a:r>
              <a:rPr lang="en-US" altLang="zh-CN" sz="1600" dirty="0"/>
              <a:t>, epochs=epochs, </a:t>
            </a:r>
            <a:r>
              <a:rPr lang="en-US" altLang="zh-CN" sz="1600" dirty="0" err="1"/>
              <a:t>validation_data</a:t>
            </a:r>
            <a:r>
              <a:rPr lang="en-US" altLang="zh-CN" sz="1600" dirty="0"/>
              <a:t>=</a:t>
            </a:r>
            <a:r>
              <a:rPr lang="en-US" altLang="zh-CN" sz="1600" dirty="0" err="1"/>
              <a:t>test_db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validation_freq</a:t>
            </a:r>
            <a:r>
              <a:rPr lang="en-US" altLang="zh-CN" sz="1600" dirty="0"/>
              <a:t>=2)  # </a:t>
            </a:r>
            <a:r>
              <a:rPr lang="zh-CN" altLang="en-US" sz="1600" dirty="0"/>
              <a:t>训练模型</a:t>
            </a:r>
          </a:p>
          <a:p>
            <a:pPr marL="0" indent="0">
              <a:buNone/>
            </a:pPr>
            <a:r>
              <a:rPr lang="zh-CN" altLang="en-US" sz="1600" dirty="0"/>
              <a:t>    </a:t>
            </a:r>
            <a:r>
              <a:rPr lang="en-US" altLang="zh-CN" sz="1600" dirty="0" err="1"/>
              <a:t>model.save_weights</a:t>
            </a:r>
            <a:r>
              <a:rPr lang="en-US" altLang="zh-CN" sz="1600" dirty="0"/>
              <a:t>('./checkpoint/</a:t>
            </a:r>
            <a:r>
              <a:rPr lang="en-US" altLang="zh-CN" sz="1600" dirty="0" err="1"/>
              <a:t>weights.ckpt</a:t>
            </a:r>
            <a:r>
              <a:rPr lang="en-US" altLang="zh-CN" sz="1600" dirty="0"/>
              <a:t>')  # </a:t>
            </a:r>
            <a:r>
              <a:rPr lang="zh-CN" altLang="en-US" sz="1600" dirty="0"/>
              <a:t>保存模型至指定路径</a:t>
            </a:r>
          </a:p>
          <a:p>
            <a:pPr marL="0" indent="0">
              <a:buNone/>
            </a:pPr>
            <a:r>
              <a:rPr lang="zh-CN" altLang="en-US" sz="1600" dirty="0"/>
              <a:t>    </a:t>
            </a:r>
            <a:r>
              <a:rPr lang="en-US" altLang="zh-CN" sz="1600" dirty="0" err="1"/>
              <a:t>model.evaluate</a:t>
            </a:r>
            <a:r>
              <a:rPr lang="en-US" altLang="zh-CN" sz="1600" dirty="0"/>
              <a:t>(</a:t>
            </a:r>
            <a:r>
              <a:rPr lang="en-US" altLang="zh-CN" sz="1600" dirty="0" err="1"/>
              <a:t>test_db</a:t>
            </a:r>
            <a:r>
              <a:rPr lang="en-US" altLang="zh-CN" sz="1600" dirty="0"/>
              <a:t>)  # </a:t>
            </a:r>
            <a:r>
              <a:rPr lang="zh-CN" altLang="en-US" sz="1600" dirty="0"/>
              <a:t>测试模型</a:t>
            </a:r>
          </a:p>
          <a:p>
            <a:pPr marL="0" indent="0">
              <a:buNone/>
            </a:pPr>
            <a:endParaRPr lang="en-US" altLang="zh-CN" sz="1100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87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err="1"/>
              <a:t>AlexNet</a:t>
            </a:r>
            <a:r>
              <a:rPr lang="zh-CN" altLang="en-US" sz="2800" dirty="0"/>
              <a:t>编码实现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005E2-D1AB-4A5B-951F-761B2F25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09058"/>
            <a:ext cx="9218762" cy="4579620"/>
          </a:xfrm>
        </p:spPr>
        <p:txBody>
          <a:bodyPr/>
          <a:lstStyle/>
          <a:p>
            <a:pPr marL="0" indent="0">
              <a:buNone/>
            </a:pPr>
            <a:endParaRPr lang="en-US" altLang="zh-CN" sz="2400" dirty="0"/>
          </a:p>
          <a:p>
            <a:endParaRPr lang="en-US" altLang="zh-CN" b="0" dirty="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4710" y="419132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707E4E-9B62-4B8C-BDE6-ECDE3D75F43D}"/>
              </a:ext>
            </a:extLst>
          </p:cNvPr>
          <p:cNvSpPr txBox="1"/>
          <p:nvPr/>
        </p:nvSpPr>
        <p:spPr>
          <a:xfrm>
            <a:off x="1597752" y="1230621"/>
            <a:ext cx="4635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等线" panose="02010600030101010101" pitchFamily="2" charset="-122"/>
              </a:rPr>
              <a:t>程序运行结果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  <a:cs typeface="等线" panose="02010600030101010101" pitchFamily="2" charset="-122"/>
              </a:rPr>
              <a:t>:</a:t>
            </a:r>
            <a:endParaRPr lang="zh-CN" altLang="en-US" sz="24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197C081-DE6F-456A-9CF1-B0CD9F2EC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53" y="2226242"/>
            <a:ext cx="8407598" cy="9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2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32007-B2C6-79CA-528B-8790BE8E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编程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2B4C5F-F0C9-4E10-BF35-2817F12B2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rgbClr val="C00000"/>
                </a:solidFill>
                <a:cs typeface="MS Shell Dlg" panose="020B0604020202020204" pitchFamily="34" charset="0"/>
              </a:rPr>
              <a:t>Python</a:t>
            </a:r>
            <a:r>
              <a:rPr lang="zh-CN" altLang="en-US" sz="2000" dirty="0">
                <a:solidFill>
                  <a:srgbClr val="C00000"/>
                </a:solidFill>
                <a:cs typeface="MS Shell Dlg" panose="020B0604020202020204" pitchFamily="34" charset="0"/>
              </a:rPr>
              <a:t>基本语法</a:t>
            </a:r>
            <a:endParaRPr lang="en-US" altLang="zh-CN" sz="2000" dirty="0">
              <a:solidFill>
                <a:srgbClr val="C00000"/>
              </a:solidFill>
              <a:cs typeface="MS Shell Dlg" panose="020B0604020202020204" pitchFamily="34" charset="0"/>
            </a:endParaRPr>
          </a:p>
          <a:p>
            <a:pPr lvl="1"/>
            <a:r>
              <a:rPr lang="zh-CN" altLang="en-US" sz="1600" dirty="0">
                <a:solidFill>
                  <a:srgbClr val="C00000"/>
                </a:solidFill>
                <a:cs typeface="MS Shell Dlg" panose="020B0604020202020204" pitchFamily="34" charset="0"/>
              </a:rPr>
              <a:t>变量和数据类型</a:t>
            </a:r>
            <a:endParaRPr lang="en-US" altLang="zh-CN" sz="1600" dirty="0">
              <a:solidFill>
                <a:srgbClr val="C00000"/>
              </a:solidFill>
              <a:cs typeface="MS Shell Dlg" panose="020B0604020202020204" pitchFamily="34" charset="0"/>
            </a:endParaRPr>
          </a:p>
          <a:p>
            <a:pPr lvl="1"/>
            <a:r>
              <a:rPr lang="zh-CN" altLang="en-US" sz="1600" dirty="0">
                <a:solidFill>
                  <a:srgbClr val="C00000"/>
                </a:solidFill>
                <a:cs typeface="MS Shell Dlg" panose="020B0604020202020204" pitchFamily="34" charset="0"/>
              </a:rPr>
              <a:t>运算符和表达式</a:t>
            </a:r>
            <a:endParaRPr lang="en-US" altLang="zh-CN" sz="1600" dirty="0">
              <a:solidFill>
                <a:srgbClr val="C00000"/>
              </a:solidFill>
              <a:cs typeface="MS Shell Dlg" panose="020B0604020202020204" pitchFamily="34" charset="0"/>
            </a:endParaRPr>
          </a:p>
          <a:p>
            <a:pPr lvl="1"/>
            <a:r>
              <a:rPr lang="zh-CN" altLang="en-US" sz="1600" dirty="0">
                <a:solidFill>
                  <a:srgbClr val="C00000"/>
                </a:solidFill>
                <a:cs typeface="MS Shell Dlg" panose="020B0604020202020204" pitchFamily="34" charset="0"/>
              </a:rPr>
              <a:t>字符串</a:t>
            </a:r>
            <a:endParaRPr lang="en-US" altLang="zh-CN" sz="1600" dirty="0">
              <a:solidFill>
                <a:srgbClr val="C00000"/>
              </a:solidFill>
              <a:cs typeface="MS Shell Dlg" panose="020B0604020202020204" pitchFamily="34" charset="0"/>
            </a:endParaRPr>
          </a:p>
          <a:p>
            <a:pPr lvl="1"/>
            <a:r>
              <a:rPr lang="zh-CN" altLang="en-US" sz="1600" dirty="0">
                <a:solidFill>
                  <a:srgbClr val="C00000"/>
                </a:solidFill>
                <a:cs typeface="MS Shell Dlg" panose="020B0604020202020204" pitchFamily="34" charset="0"/>
              </a:rPr>
              <a:t>流程控制</a:t>
            </a:r>
            <a:endParaRPr lang="en-US" altLang="zh-CN" sz="1600" dirty="0">
              <a:solidFill>
                <a:srgbClr val="C00000"/>
              </a:solidFill>
              <a:cs typeface="MS Shell Dlg" panose="020B0604020202020204" pitchFamily="34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cs typeface="MS Shell Dlg" panose="020B0604020202020204" pitchFamily="34" charset="0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cs typeface="MS Shell Dlg" panose="020B0604020202020204" pitchFamily="34" charset="0"/>
              </a:rPr>
              <a:t>组合数据类型</a:t>
            </a:r>
            <a:endParaRPr lang="en-US" altLang="zh-CN" sz="2000" dirty="0">
              <a:solidFill>
                <a:srgbClr val="000000"/>
              </a:solidFill>
              <a:cs typeface="MS Shell Dlg" panose="020B0604020202020204" pitchFamily="34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cs typeface="MS Shell Dlg" panose="020B0604020202020204" pitchFamily="34" charset="0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cs typeface="MS Shell Dlg" panose="020B0604020202020204" pitchFamily="34" charset="0"/>
              </a:rPr>
              <a:t>函数</a:t>
            </a:r>
            <a:endParaRPr lang="en-US" altLang="zh-CN" sz="2000" dirty="0">
              <a:solidFill>
                <a:srgbClr val="000000"/>
              </a:solidFill>
              <a:cs typeface="MS Shell Dlg" panose="020B0604020202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cs typeface="MS Shell Dlg" panose="020B0604020202020204" pitchFamily="34" charset="0"/>
              </a:rPr>
              <a:t>异常处理和文件操作</a:t>
            </a:r>
            <a:endParaRPr lang="en-US" altLang="zh-CN" sz="2000" dirty="0">
              <a:solidFill>
                <a:srgbClr val="000000"/>
              </a:solidFill>
              <a:cs typeface="MS Shell Dlg" panose="020B0604020202020204" pitchFamily="34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cs typeface="MS Shell Dlg" panose="020B0604020202020204" pitchFamily="34" charset="0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cs typeface="MS Shell Dlg" panose="020B0604020202020204" pitchFamily="34" charset="0"/>
              </a:rPr>
              <a:t>面向对象基础</a:t>
            </a:r>
            <a:endParaRPr lang="en-US" altLang="zh-CN" sz="2000" dirty="0">
              <a:solidFill>
                <a:srgbClr val="000000"/>
              </a:solidFill>
              <a:cs typeface="MS Shell Dlg" panose="020B0604020202020204" pitchFamily="34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cs typeface="MS Shell Dlg" panose="020B0604020202020204" pitchFamily="34" charset="0"/>
              </a:rPr>
              <a:t>数值计算库</a:t>
            </a:r>
            <a:r>
              <a:rPr lang="en-US" altLang="zh-CN" sz="2000" dirty="0">
                <a:solidFill>
                  <a:srgbClr val="000000"/>
                </a:solidFill>
                <a:cs typeface="MS Shell Dlg" panose="020B0604020202020204" pitchFamily="34" charset="0"/>
              </a:rPr>
              <a:t>NumPy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>
              <a:solidFill>
                <a:srgbClr val="000000"/>
              </a:solidFill>
              <a:cs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599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9A0FE-CF72-476D-196B-DE25921C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人工智能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58FB74-5364-7F4B-7582-6B97A0C12F6B}"/>
                  </a:ext>
                </a:extLst>
              </p:cNvPr>
              <p:cNvSpPr txBox="1"/>
              <p:nvPr/>
            </p:nvSpPr>
            <p:spPr>
              <a:xfrm>
                <a:off x="3710150" y="3510720"/>
                <a:ext cx="362606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l-GR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𝐿𝑜𝑠𝑠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nary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m:rPr>
                          <m:sty m:val="p"/>
                        </m:rPr>
                        <a:rPr kumimoji="1" lang="en-US" altLang="zh-CN" sz="1800" b="0" i="0" smtClean="0">
                          <a:latin typeface="Cambria Math" panose="02040503050406030204" pitchFamily="18" charset="0"/>
                        </a:rPr>
                        <m:t>Reg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058FB74-5364-7F4B-7582-6B97A0C12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150" y="3510720"/>
                <a:ext cx="3626069" cy="764505"/>
              </a:xfrm>
              <a:prstGeom prst="rect">
                <a:avLst/>
              </a:prstGeom>
              <a:blipFill>
                <a:blip r:embed="rId2"/>
                <a:stretch>
                  <a:fillRect l="-6993"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01A311-048C-28DD-D615-4B4BFD148D21}"/>
                  </a:ext>
                </a:extLst>
              </p:cNvPr>
              <p:cNvSpPr/>
              <p:nvPr/>
            </p:nvSpPr>
            <p:spPr>
              <a:xfrm>
                <a:off x="532035" y="920459"/>
                <a:ext cx="10598419" cy="2867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人工智能（机器学习）是让计算机利用已有的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经验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，得出某种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</a:t>
                </a:r>
                <a:r>
                  <a:rPr lang="en-US" altLang="zh-CN" sz="1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规律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，并利用此模型</a:t>
                </a:r>
                <a:r>
                  <a:rPr lang="zh-CN" altLang="en-US" sz="1800" b="1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预测未来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的一种方法 </a:t>
                </a:r>
                <a:endParaRPr lang="en-US" altLang="zh-CN" sz="1800" b="1" dirty="0">
                  <a:solidFill>
                    <a:srgbClr val="3F3F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样本：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X</m:t>
                    </m:r>
                    <m: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" altLang="zh-CN" sz="9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en" altLang="zh-CN" sz="12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(e.g. </a:t>
                </a:r>
                <a:r>
                  <a:rPr lang="zh-CN" altLang="en-US" sz="12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当天的温度、湿度、邻近地区的温度、湿度等</a:t>
                </a:r>
                <a:r>
                  <a:rPr lang="en-US" altLang="zh-CN" sz="12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 </a:t>
                </a:r>
                <a:endParaRPr lang="en" altLang="zh-CN" sz="120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标签：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 </a:t>
                </a:r>
                <a:r>
                  <a:rPr lang="en" altLang="zh-CN" sz="12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(e.g. </a:t>
                </a:r>
                <a:r>
                  <a:rPr lang="zh-CN" altLang="en" sz="12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第二天</a:t>
                </a:r>
                <a:r>
                  <a:rPr lang="zh-CN" altLang="en-US" sz="12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的是否会下雨、温度等</a:t>
                </a:r>
                <a:r>
                  <a:rPr lang="en-US" altLang="zh-CN" sz="12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 </a:t>
                </a:r>
              </a:p>
              <a:p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学习一个函数（模型）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zh-CN" altLang="e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𝑌</m:t>
                    </m:r>
                  </m:oMath>
                </a14:m>
                <a:endParaRPr lang="en-US" altLang="zh-CN" sz="1800" b="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目标函数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</a:t>
                </a:r>
                <a:endParaRPr lang="zh-CN" altLang="en-US" sz="18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601A311-048C-28DD-D615-4B4BFD148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35" y="920459"/>
                <a:ext cx="10598419" cy="2867260"/>
              </a:xfrm>
              <a:prstGeom prst="rect">
                <a:avLst/>
              </a:prstGeom>
              <a:blipFill>
                <a:blip r:embed="rId3"/>
                <a:stretch>
                  <a:fillRect l="-478" t="-881" r="-478" b="-2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1D06C8DD-EDCA-8623-B9B4-FC4CFE83A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18" y="3987904"/>
            <a:ext cx="2371260" cy="25902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EDB4CE-902A-05F9-9F65-903F17F20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74" y="3895376"/>
            <a:ext cx="3384111" cy="264705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ACA78AB-73B1-C70C-A191-239BF68459BE}"/>
              </a:ext>
            </a:extLst>
          </p:cNvPr>
          <p:cNvSpPr/>
          <p:nvPr/>
        </p:nvSpPr>
        <p:spPr>
          <a:xfrm>
            <a:off x="4298731" y="3425962"/>
            <a:ext cx="1723697" cy="854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DB1BFB-7D67-86DE-387E-DE7581318FB0}"/>
              </a:ext>
            </a:extLst>
          </p:cNvPr>
          <p:cNvSpPr/>
          <p:nvPr/>
        </p:nvSpPr>
        <p:spPr>
          <a:xfrm>
            <a:off x="6269418" y="3425962"/>
            <a:ext cx="888128" cy="85407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7A69F56-0F7C-B6FC-64DE-428FB7073169}"/>
              </a:ext>
            </a:extLst>
          </p:cNvPr>
          <p:cNvCxnSpPr/>
          <p:nvPr/>
        </p:nvCxnSpPr>
        <p:spPr>
          <a:xfrm flipH="1">
            <a:off x="3121572" y="4280033"/>
            <a:ext cx="1345325" cy="6804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3620B8E2-8C7F-D885-A5C1-BD5961C9C0EF}"/>
              </a:ext>
            </a:extLst>
          </p:cNvPr>
          <p:cNvCxnSpPr>
            <a:cxnSpLocks/>
          </p:cNvCxnSpPr>
          <p:nvPr/>
        </p:nvCxnSpPr>
        <p:spPr>
          <a:xfrm>
            <a:off x="6831943" y="4280033"/>
            <a:ext cx="1092854" cy="56482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3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F70C7-8C2B-5147-A9BC-A74D6E62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人工智能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/>
              <p:nvPr/>
            </p:nvSpPr>
            <p:spPr>
              <a:xfrm>
                <a:off x="3762702" y="4314563"/>
                <a:ext cx="362606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l-GR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𝐿𝑜𝑠𝑠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nary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m:rPr>
                          <m:sty m:val="p"/>
                        </m:rPr>
                        <a:rPr kumimoji="1" lang="en-US" altLang="zh-CN" sz="1800" b="0" i="0" smtClean="0">
                          <a:latin typeface="Cambria Math" panose="02040503050406030204" pitchFamily="18" charset="0"/>
                        </a:rPr>
                        <m:t>Reg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02" y="4314563"/>
                <a:ext cx="3626069" cy="764505"/>
              </a:xfrm>
              <a:prstGeom prst="rect">
                <a:avLst/>
              </a:prstGeom>
              <a:blipFill>
                <a:blip r:embed="rId2"/>
                <a:stretch>
                  <a:fillRect l="-6993"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/>
              <p:nvPr/>
            </p:nvSpPr>
            <p:spPr>
              <a:xfrm>
                <a:off x="532035" y="1004616"/>
                <a:ext cx="10598419" cy="342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人工智能（机器学习）是让计算机利用已有的数据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经验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，得出某种模型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规律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，并利用此模型预测未来的一种方法 </a:t>
                </a:r>
                <a:endParaRPr lang="en-US" altLang="zh-CN" sz="1800" b="1" dirty="0">
                  <a:solidFill>
                    <a:srgbClr val="3F3F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样本：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X</m:t>
                    </m:r>
                    <m: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</m:t>
                        </m:r>
                      </m:sup>
                    </m:sSup>
                  </m:oMath>
                </a14:m>
                <a:endParaRPr lang="en" altLang="zh-CN" sz="100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标签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 </a:t>
                </a:r>
                <a:r>
                  <a:rPr lang="en" altLang="zh-CN" sz="10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(e.g. </a:t>
                </a:r>
                <a:r>
                  <a:rPr lang="en-US" altLang="zh-CN" sz="10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 </a:t>
                </a:r>
              </a:p>
              <a:p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学习一个函数（模型） 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zh-CN" altLang="e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𝑌</m:t>
                    </m:r>
                  </m:oMath>
                </a14:m>
                <a:endParaRPr lang="en-US" altLang="zh-CN" sz="1800" b="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目标函数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</a:t>
                </a:r>
                <a:endParaRPr lang="zh-CN" altLang="en-US" sz="18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35" y="1004616"/>
                <a:ext cx="10598419" cy="3421258"/>
              </a:xfrm>
              <a:prstGeom prst="rect">
                <a:avLst/>
              </a:prstGeom>
              <a:blipFill>
                <a:blip r:embed="rId3"/>
                <a:stretch>
                  <a:fillRect l="-478" t="-1111" r="-478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1B27B6A8-48E0-FD4B-8083-6D78EDEB71BC}"/>
              </a:ext>
            </a:extLst>
          </p:cNvPr>
          <p:cNvSpPr/>
          <p:nvPr/>
        </p:nvSpPr>
        <p:spPr>
          <a:xfrm>
            <a:off x="1355835" y="2126041"/>
            <a:ext cx="1597572" cy="3180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2B3D948-2E61-CD4B-A0BD-407A3B6222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4"/>
          <a:stretch/>
        </p:blipFill>
        <p:spPr>
          <a:xfrm>
            <a:off x="3607005" y="1846083"/>
            <a:ext cx="8191857" cy="17383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0BB1E6-A53A-B367-E2DF-E8CC3E297208}"/>
              </a:ext>
            </a:extLst>
          </p:cNvPr>
          <p:cNvSpPr/>
          <p:nvPr/>
        </p:nvSpPr>
        <p:spPr>
          <a:xfrm>
            <a:off x="3483804" y="1968569"/>
            <a:ext cx="8315058" cy="1512605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AF3A1F-3594-C276-1A20-DFEFBC5BF461}"/>
              </a:ext>
            </a:extLst>
          </p:cNvPr>
          <p:cNvSpPr txBox="1"/>
          <p:nvPr/>
        </p:nvSpPr>
        <p:spPr>
          <a:xfrm>
            <a:off x="3523877" y="1383794"/>
            <a:ext cx="839920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连续特征：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特征归一化，多项式特征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类别特征：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独热化</a:t>
            </a: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AE618694-AC01-3EBA-4207-61B8BE3C01BB}"/>
              </a:ext>
            </a:extLst>
          </p:cNvPr>
          <p:cNvSpPr/>
          <p:nvPr/>
        </p:nvSpPr>
        <p:spPr>
          <a:xfrm>
            <a:off x="3086100" y="1528010"/>
            <a:ext cx="437777" cy="1815387"/>
          </a:xfrm>
          <a:prstGeom prst="leftBrace">
            <a:avLst>
              <a:gd name="adj1" fmla="val 8333"/>
              <a:gd name="adj2" fmla="val 4084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65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5F71E-B7F9-AC47-B311-604CB618E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：大数据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78B089-4802-C44B-B526-68972FC76F7A}"/>
              </a:ext>
            </a:extLst>
          </p:cNvPr>
          <p:cNvSpPr txBox="1"/>
          <p:nvPr/>
        </p:nvSpPr>
        <p:spPr>
          <a:xfrm>
            <a:off x="379261" y="989996"/>
            <a:ext cx="5594110" cy="281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随着信息化、互联网的高速发展，数据量爆发式地增长，数据维度越来越丰富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ImageNet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ImageNet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项目是一个用于视觉对象识别软件研究的大型可视化数据库。超过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1400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万的图像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ImageNet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手动注释，以指示图片中的对象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3BF6324-550B-5A4D-8864-DE32FEB706C3}"/>
              </a:ext>
            </a:extLst>
          </p:cNvPr>
          <p:cNvSpPr/>
          <p:nvPr/>
        </p:nvSpPr>
        <p:spPr>
          <a:xfrm>
            <a:off x="2996961" y="63166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数据量大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90594F-303F-5F4B-8275-6F13DD45A23C}"/>
              </a:ext>
            </a:extLst>
          </p:cNvPr>
          <p:cNvSpPr/>
          <p:nvPr/>
        </p:nvSpPr>
        <p:spPr>
          <a:xfrm>
            <a:off x="5811555" y="631665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维度高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FDFD78-92B5-4B40-AF82-FC5C8B551131}"/>
              </a:ext>
            </a:extLst>
          </p:cNvPr>
          <p:cNvSpPr/>
          <p:nvPr/>
        </p:nvSpPr>
        <p:spPr>
          <a:xfrm>
            <a:off x="8395315" y="63166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类型多样</a:t>
            </a: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1C765EC0-F2B4-2A4A-AC91-6F4398111B58}"/>
              </a:ext>
            </a:extLst>
          </p:cNvPr>
          <p:cNvSpPr/>
          <p:nvPr/>
        </p:nvSpPr>
        <p:spPr>
          <a:xfrm>
            <a:off x="2575870" y="3704383"/>
            <a:ext cx="1950178" cy="2510118"/>
          </a:xfrm>
          <a:prstGeom prst="roundRect">
            <a:avLst>
              <a:gd name="adj" fmla="val 467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互联网数据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用户行为数据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结构数据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0F9B5D51-3EEF-F143-8008-BEE9E2036DDB}"/>
              </a:ext>
            </a:extLst>
          </p:cNvPr>
          <p:cNvSpPr/>
          <p:nvPr/>
        </p:nvSpPr>
        <p:spPr>
          <a:xfrm>
            <a:off x="5275047" y="3704383"/>
            <a:ext cx="1950178" cy="2510118"/>
          </a:xfrm>
          <a:prstGeom prst="roundRect">
            <a:avLst>
              <a:gd name="adj" fmla="val 467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用户属性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商品维度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时间维度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多媒体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9C13E4F6-B093-EA40-AED9-D055D5A4A08C}"/>
              </a:ext>
            </a:extLst>
          </p:cNvPr>
          <p:cNvSpPr/>
          <p:nvPr/>
        </p:nvSpPr>
        <p:spPr>
          <a:xfrm>
            <a:off x="7974224" y="3704383"/>
            <a:ext cx="1950178" cy="2510118"/>
          </a:xfrm>
          <a:prstGeom prst="roundRect">
            <a:avLst>
              <a:gd name="adj" fmla="val 467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视频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语音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0F4F5F4F-390F-0D71-D0BB-719365BB5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630" y="1177283"/>
            <a:ext cx="5353966" cy="21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6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3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F70C7-8C2B-5147-A9BC-A74D6E62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人工智能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/>
              <p:nvPr/>
            </p:nvSpPr>
            <p:spPr>
              <a:xfrm>
                <a:off x="3762702" y="4312833"/>
                <a:ext cx="362606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l-GR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𝐿𝑜𝑠𝑠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nary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m:rPr>
                          <m:sty m:val="p"/>
                        </m:rPr>
                        <a:rPr kumimoji="1" lang="en-US" altLang="zh-CN" sz="1800" b="0" i="0" smtClean="0">
                          <a:latin typeface="Cambria Math" panose="02040503050406030204" pitchFamily="18" charset="0"/>
                        </a:rPr>
                        <m:t>Reg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02" y="4312833"/>
                <a:ext cx="3626069" cy="764505"/>
              </a:xfrm>
              <a:prstGeom prst="rect">
                <a:avLst/>
              </a:prstGeom>
              <a:blipFill>
                <a:blip r:embed="rId2"/>
                <a:stretch>
                  <a:fillRect l="-6993"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/>
              <p:nvPr/>
            </p:nvSpPr>
            <p:spPr>
              <a:xfrm>
                <a:off x="532035" y="1002886"/>
                <a:ext cx="10598419" cy="342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人工智能（机器学习）是让计算机利用已有的数据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经验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，得出某种模型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规律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，并利用此模型预测未来的一种方法 </a:t>
                </a:r>
                <a:endParaRPr lang="en-US" altLang="zh-CN" sz="1800" b="1" dirty="0">
                  <a:solidFill>
                    <a:srgbClr val="3F3F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样本：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X</m:t>
                    </m:r>
                    <m: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</m:t>
                        </m:r>
                      </m:sup>
                    </m:sSup>
                  </m:oMath>
                </a14:m>
                <a:endParaRPr lang="en" altLang="zh-CN" sz="100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标签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</a:t>
                </a:r>
                <a:endParaRPr lang="en-US" altLang="zh-CN" sz="100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学习一个函数（模型） 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zh-CN" altLang="e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𝑌</m:t>
                    </m:r>
                  </m:oMath>
                </a14:m>
                <a:endParaRPr lang="en-US" altLang="zh-CN" sz="1800" b="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目标函数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</a:t>
                </a:r>
                <a:endParaRPr lang="zh-CN" altLang="en-US" sz="18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35" y="1002886"/>
                <a:ext cx="10598419" cy="3421258"/>
              </a:xfrm>
              <a:prstGeom prst="rect">
                <a:avLst/>
              </a:prstGeom>
              <a:blipFill>
                <a:blip r:embed="rId3"/>
                <a:stretch>
                  <a:fillRect l="-478" t="-1111" r="-478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1B27B6A8-48E0-FD4B-8083-6D78EDEB71BC}"/>
              </a:ext>
            </a:extLst>
          </p:cNvPr>
          <p:cNvSpPr/>
          <p:nvPr/>
        </p:nvSpPr>
        <p:spPr>
          <a:xfrm>
            <a:off x="1326270" y="2414490"/>
            <a:ext cx="1597572" cy="3180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338F0D-CCE5-0C4A-89E7-2F393691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862" y="1750549"/>
            <a:ext cx="5891626" cy="181462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21DB26-2E2C-5128-D070-859A21148418}"/>
              </a:ext>
            </a:extLst>
          </p:cNvPr>
          <p:cNvSpPr/>
          <p:nvPr/>
        </p:nvSpPr>
        <p:spPr>
          <a:xfrm>
            <a:off x="3344906" y="2482053"/>
            <a:ext cx="8427993" cy="1083118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4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F70C7-8C2B-5147-A9BC-A74D6E62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人工智能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/>
              <p:nvPr/>
            </p:nvSpPr>
            <p:spPr>
              <a:xfrm>
                <a:off x="3731742" y="4871903"/>
                <a:ext cx="362606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l-GR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𝐿𝑜𝑠𝑠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nary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m:rPr>
                          <m:sty m:val="p"/>
                        </m:rPr>
                        <a:rPr kumimoji="1" lang="en-US" altLang="zh-CN" sz="1800" b="0" i="0" smtClean="0">
                          <a:latin typeface="Cambria Math" panose="02040503050406030204" pitchFamily="18" charset="0"/>
                        </a:rPr>
                        <m:t>Reg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742" y="4871903"/>
                <a:ext cx="3626069" cy="764505"/>
              </a:xfrm>
              <a:prstGeom prst="rect">
                <a:avLst/>
              </a:prstGeom>
              <a:blipFill>
                <a:blip r:embed="rId2"/>
                <a:stretch>
                  <a:fillRect l="-6620" t="-119355" b="-16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/>
              <p:nvPr/>
            </p:nvSpPr>
            <p:spPr>
              <a:xfrm>
                <a:off x="532035" y="1002889"/>
                <a:ext cx="10598419" cy="34212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人工智能（机器学习）是让计算机利用已有的数据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经验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，得出某种模型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规律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，并利用此模型预测未来的一种方法 </a:t>
                </a:r>
                <a:endParaRPr lang="en-US" altLang="zh-CN" sz="1800" b="1" dirty="0">
                  <a:solidFill>
                    <a:srgbClr val="3F3F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样本：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X</m:t>
                    </m:r>
                    <m: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</m:t>
                        </m:r>
                      </m:sup>
                    </m:sSup>
                  </m:oMath>
                </a14:m>
                <a:endParaRPr lang="en" altLang="zh-CN" sz="100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标签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</a:t>
                </a:r>
                <a:endParaRPr lang="en-US" altLang="zh-CN" sz="100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学习一个函数（模型） 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zh-CN" altLang="e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𝑌</m:t>
                    </m:r>
                  </m:oMath>
                </a14:m>
                <a:endParaRPr lang="en-US" altLang="zh-CN" sz="1800" b="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目标函数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</a:t>
                </a:r>
                <a:endParaRPr lang="zh-CN" altLang="en-US" sz="18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35" y="1002889"/>
                <a:ext cx="10598419" cy="3421258"/>
              </a:xfrm>
              <a:prstGeom prst="rect">
                <a:avLst/>
              </a:prstGeom>
              <a:blipFill>
                <a:blip r:embed="rId3"/>
                <a:stretch>
                  <a:fillRect l="-478" t="-1111" r="-478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1B27B6A8-48E0-FD4B-8083-6D78EDEB71BC}"/>
              </a:ext>
            </a:extLst>
          </p:cNvPr>
          <p:cNvSpPr/>
          <p:nvPr/>
        </p:nvSpPr>
        <p:spPr>
          <a:xfrm>
            <a:off x="1351905" y="3754255"/>
            <a:ext cx="4192872" cy="3153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33D522-84BC-2B4B-A196-6BA827776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961" y="2974298"/>
            <a:ext cx="644786" cy="17026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15DB49-792A-4C47-BA3C-7FBD2AF67D6B}"/>
              </a:ext>
            </a:extLst>
          </p:cNvPr>
          <p:cNvSpPr txBox="1"/>
          <p:nvPr/>
        </p:nvSpPr>
        <p:spPr>
          <a:xfrm>
            <a:off x="6343291" y="2902306"/>
            <a:ext cx="4631069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逻辑回归、线性回归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：线性模型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决策树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：随机森林、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GBDT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LightGBM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CNN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GNN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LSTM</a:t>
            </a:r>
          </a:p>
          <a:p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支持向量机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</a:p>
          <a:p>
            <a:r>
              <a:rPr kumimoji="1" lang="en-US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KNN</a:t>
            </a:r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sz="1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贝叶斯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2B49D1-ADE8-6880-53D9-7B950EF14C68}"/>
              </a:ext>
            </a:extLst>
          </p:cNvPr>
          <p:cNvSpPr/>
          <p:nvPr/>
        </p:nvSpPr>
        <p:spPr>
          <a:xfrm>
            <a:off x="6362747" y="3169227"/>
            <a:ext cx="5393038" cy="259773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CE0E3B-4B1A-2C9A-BD0E-013F2AF13C09}"/>
              </a:ext>
            </a:extLst>
          </p:cNvPr>
          <p:cNvSpPr/>
          <p:nvPr/>
        </p:nvSpPr>
        <p:spPr>
          <a:xfrm>
            <a:off x="8658825" y="3425527"/>
            <a:ext cx="3262948" cy="259773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688778-742A-1468-7D16-8B9C97250964}"/>
              </a:ext>
            </a:extLst>
          </p:cNvPr>
          <p:cNvSpPr/>
          <p:nvPr/>
        </p:nvSpPr>
        <p:spPr>
          <a:xfrm>
            <a:off x="6343291" y="3653255"/>
            <a:ext cx="5393038" cy="259773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4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9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F70C7-8C2B-5147-A9BC-A74D6E62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人工智能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/>
              <p:nvPr/>
            </p:nvSpPr>
            <p:spPr>
              <a:xfrm>
                <a:off x="3898522" y="3173407"/>
                <a:ext cx="362606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l-GR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𝐿𝑜𝑠𝑠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nary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m:rPr>
                          <m:sty m:val="p"/>
                        </m:rPr>
                        <a:rPr kumimoji="1" lang="en-US" altLang="zh-CN" sz="1800" b="0" i="0" smtClean="0">
                          <a:latin typeface="Cambria Math" panose="02040503050406030204" pitchFamily="18" charset="0"/>
                        </a:rPr>
                        <m:t>Reg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522" y="3173407"/>
                <a:ext cx="3626069" cy="764505"/>
              </a:xfrm>
              <a:prstGeom prst="rect">
                <a:avLst/>
              </a:prstGeom>
              <a:blipFill>
                <a:blip r:embed="rId2"/>
                <a:stretch>
                  <a:fillRect l="-6993" t="-122951" b="-168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/>
              <p:nvPr/>
            </p:nvSpPr>
            <p:spPr>
              <a:xfrm>
                <a:off x="506398" y="943069"/>
                <a:ext cx="10598419" cy="2036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人工智能（机器学习）是让计算机利用已有的数据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经验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，得出某种模型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规律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，并利用此模型预测未来的一种方法</a:t>
                </a:r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样本：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X</m:t>
                    </m:r>
                    <m: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" altLang="zh-CN" sz="9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标签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</a:t>
                </a:r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学习一个函数（模型） 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zh-CN" altLang="e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𝑌</m:t>
                    </m:r>
                  </m:oMath>
                </a14:m>
                <a:endParaRPr lang="en-US" altLang="zh-CN" sz="1800" b="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目标函数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</a:t>
                </a:r>
                <a:endParaRPr lang="zh-CN" altLang="en-US" sz="18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98" y="943069"/>
                <a:ext cx="10598419" cy="2036263"/>
              </a:xfrm>
              <a:prstGeom prst="rect">
                <a:avLst/>
              </a:prstGeom>
              <a:blipFill>
                <a:blip r:embed="rId3"/>
                <a:stretch>
                  <a:fillRect l="-359" t="-1242" r="-478" b="-3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82A7546-3FDC-F24D-8BA2-2FA518351005}"/>
              </a:ext>
            </a:extLst>
          </p:cNvPr>
          <p:cNvSpPr/>
          <p:nvPr/>
        </p:nvSpPr>
        <p:spPr>
          <a:xfrm>
            <a:off x="4487103" y="3088649"/>
            <a:ext cx="1723697" cy="854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9F4EB8-7550-9F43-A27A-4061B85D0869}"/>
              </a:ext>
            </a:extLst>
          </p:cNvPr>
          <p:cNvSpPr/>
          <p:nvPr/>
        </p:nvSpPr>
        <p:spPr>
          <a:xfrm>
            <a:off x="6457790" y="3088649"/>
            <a:ext cx="888128" cy="854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2521653-A97C-8549-B489-52642ABC6E1B}"/>
              </a:ext>
            </a:extLst>
          </p:cNvPr>
          <p:cNvCxnSpPr/>
          <p:nvPr/>
        </p:nvCxnSpPr>
        <p:spPr>
          <a:xfrm flipH="1">
            <a:off x="3309944" y="3942720"/>
            <a:ext cx="1345325" cy="68044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429BDAA-83AF-F347-A590-A0B892076D8E}"/>
              </a:ext>
            </a:extLst>
          </p:cNvPr>
          <p:cNvCxnSpPr>
            <a:cxnSpLocks/>
          </p:cNvCxnSpPr>
          <p:nvPr/>
        </p:nvCxnSpPr>
        <p:spPr>
          <a:xfrm>
            <a:off x="7020315" y="3942720"/>
            <a:ext cx="1092854" cy="5648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CE8F4188-F03F-6346-AA4C-BA32CCC9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106" y="3389958"/>
            <a:ext cx="1907761" cy="264027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DF345FF-A40E-2A04-3FEA-C49DE3D42799}"/>
              </a:ext>
            </a:extLst>
          </p:cNvPr>
          <p:cNvSpPr/>
          <p:nvPr/>
        </p:nvSpPr>
        <p:spPr>
          <a:xfrm>
            <a:off x="8334106" y="4229100"/>
            <a:ext cx="2243840" cy="1801136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4550B29-B7BE-9824-BD9C-E2A5C4129D30}"/>
              </a:ext>
            </a:extLst>
          </p:cNvPr>
          <p:cNvSpPr txBox="1"/>
          <p:nvPr/>
        </p:nvSpPr>
        <p:spPr>
          <a:xfrm>
            <a:off x="944898" y="4131987"/>
            <a:ext cx="2243840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损失函数怎么选</a:t>
            </a:r>
            <a:endParaRPr kumimoji="1" lang="en-US" altLang="zh-CN" sz="1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均方误差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交叉熵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0-1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损失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绝对值损失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Hinge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loss</a:t>
            </a:r>
          </a:p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对数损失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平方损失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99AB09-847C-DF2C-C976-D6099A5407B6}"/>
              </a:ext>
            </a:extLst>
          </p:cNvPr>
          <p:cNvSpPr/>
          <p:nvPr/>
        </p:nvSpPr>
        <p:spPr>
          <a:xfrm>
            <a:off x="828213" y="4920341"/>
            <a:ext cx="2243840" cy="1801136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13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F70C7-8C2B-5147-A9BC-A74D6E62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人工智能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/>
              <p:nvPr/>
            </p:nvSpPr>
            <p:spPr>
              <a:xfrm>
                <a:off x="3797699" y="3334296"/>
                <a:ext cx="362606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1" lang="el-GR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𝐿𝑜𝑠𝑠</m:t>
                              </m:r>
                              <m:d>
                                <m:dPr>
                                  <m:ctrlP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zh-CN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kumimoji="1" lang="en-US" altLang="zh-CN" sz="18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l-GR" altLang="zh-CN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nary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m:rPr>
                          <m:sty m:val="p"/>
                        </m:rPr>
                        <a:rPr kumimoji="1" lang="en-US" altLang="zh-CN" sz="1800" b="0" i="0" smtClean="0">
                          <a:latin typeface="Cambria Math" panose="02040503050406030204" pitchFamily="18" charset="0"/>
                        </a:rPr>
                        <m:t>Reg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l-GR" altLang="zh-C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8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3EAC9AC-08D0-FE48-83C8-1EA502880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699" y="3334296"/>
                <a:ext cx="3626069" cy="764505"/>
              </a:xfrm>
              <a:prstGeom prst="rect">
                <a:avLst/>
              </a:prstGeom>
              <a:blipFill>
                <a:blip r:embed="rId2"/>
                <a:stretch>
                  <a:fillRect l="-6993" t="-122951" b="-170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/>
              <p:nvPr/>
            </p:nvSpPr>
            <p:spPr>
              <a:xfrm>
                <a:off x="532035" y="951614"/>
                <a:ext cx="10598419" cy="2590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人工智能（机器学习）是让计算机利用已有的数据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经验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，得出某种模型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规律</a:t>
                </a:r>
                <a:r>
                  <a:rPr lang="en-US" altLang="zh-CN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sz="1800" b="1" dirty="0">
                    <a:solidFill>
                      <a:srgbClr val="3F3F3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，并利用此模型预测未来的一种方法 </a:t>
                </a:r>
                <a:endParaRPr lang="en-US" altLang="zh-CN" sz="1800" b="1" dirty="0">
                  <a:solidFill>
                    <a:srgbClr val="3F3F3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样本：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X</m:t>
                    </m:r>
                    <m:r>
                      <a:rPr lang="en-US" altLang="zh-CN" sz="1800" i="1" dirty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𝑛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∗</m:t>
                        </m:r>
                        <m:r>
                          <a:rPr lang="en-US" altLang="zh-CN" sz="1800" b="0" i="1" dirty="0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" altLang="zh-CN" sz="9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lang="en" altLang="zh-CN" sz="100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标签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</a:t>
                </a:r>
                <a:endPara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问题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学习一个函数</a:t>
                </a:r>
                <a:r>
                  <a:rPr lang="en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zh-CN" altLang="e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</a:t>
                </a: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</a:rPr>
                          <m:t>𝑋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→</m:t>
                    </m:r>
                    <m:r>
                      <a:rPr lang="en-US" altLang="zh-CN" sz="180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Microsoft YaHei" panose="020B0503020204020204" pitchFamily="34" charset="-122"/>
                      </a:rPr>
                      <m:t>𝑌</m:t>
                    </m:r>
                  </m:oMath>
                </a14:m>
                <a:endParaRPr lang="en-US" altLang="zh-CN" sz="1800" b="0" dirty="0">
                  <a:solidFill>
                    <a:srgbClr val="1E1E1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目标函数</a:t>
                </a:r>
                <a:r>
                  <a:rPr lang="en-US" altLang="zh-CN" sz="1800" dirty="0">
                    <a:solidFill>
                      <a:srgbClr val="1E1E1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: </a:t>
                </a:r>
                <a:endParaRPr lang="zh-CN" altLang="en-US" sz="1800" dirty="0"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6A16E0A-D651-BE45-899D-819B1DDF2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35" y="951614"/>
                <a:ext cx="10598419" cy="2590261"/>
              </a:xfrm>
              <a:prstGeom prst="rect">
                <a:avLst/>
              </a:prstGeom>
              <a:blipFill>
                <a:blip r:embed="rId3"/>
                <a:stretch>
                  <a:fillRect l="-478" t="-976" r="-478" b="-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782A7546-3FDC-F24D-8BA2-2FA518351005}"/>
              </a:ext>
            </a:extLst>
          </p:cNvPr>
          <p:cNvSpPr/>
          <p:nvPr/>
        </p:nvSpPr>
        <p:spPr>
          <a:xfrm>
            <a:off x="3923827" y="3249538"/>
            <a:ext cx="3373819" cy="854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AAD983-2407-FE47-BB12-6F0939ED62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60"/>
          <a:stretch/>
        </p:blipFill>
        <p:spPr>
          <a:xfrm>
            <a:off x="1333030" y="4114797"/>
            <a:ext cx="3373819" cy="23623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D9D8CC-FB67-0A47-85EF-EA530E21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662" y="3529372"/>
            <a:ext cx="1803155" cy="2941587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0B6FB0F5-7381-2844-811E-37DB95797E93}"/>
              </a:ext>
            </a:extLst>
          </p:cNvPr>
          <p:cNvCxnSpPr>
            <a:cxnSpLocks/>
          </p:cNvCxnSpPr>
          <p:nvPr/>
        </p:nvCxnSpPr>
        <p:spPr>
          <a:xfrm>
            <a:off x="6919492" y="4103609"/>
            <a:ext cx="1113878" cy="2600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5831F74-B2CF-B2A0-78BE-4F761BC7B014}"/>
              </a:ext>
            </a:extLst>
          </p:cNvPr>
          <p:cNvSpPr/>
          <p:nvPr/>
        </p:nvSpPr>
        <p:spPr>
          <a:xfrm>
            <a:off x="8098641" y="4098800"/>
            <a:ext cx="2320792" cy="2362319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A910F9-9A98-0061-86BF-306C73B4C110}"/>
              </a:ext>
            </a:extLst>
          </p:cNvPr>
          <p:cNvSpPr/>
          <p:nvPr/>
        </p:nvSpPr>
        <p:spPr>
          <a:xfrm>
            <a:off x="1258296" y="4233622"/>
            <a:ext cx="3012367" cy="2362319"/>
          </a:xfrm>
          <a:prstGeom prst="rect">
            <a:avLst/>
          </a:prstGeom>
          <a:solidFill>
            <a:srgbClr val="FFFFFF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96C9C5-4874-FCF8-8119-61C6412CEA8C}"/>
              </a:ext>
            </a:extLst>
          </p:cNvPr>
          <p:cNvSpPr/>
          <p:nvPr/>
        </p:nvSpPr>
        <p:spPr>
          <a:xfrm>
            <a:off x="4660744" y="6286293"/>
            <a:ext cx="26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K0300141S_最优化方法</a:t>
            </a:r>
          </a:p>
        </p:txBody>
      </p:sp>
    </p:spTree>
    <p:extLst>
      <p:ext uri="{BB962C8B-B14F-4D97-AF65-F5344CB8AC3E}">
        <p14:creationId xmlns:p14="http://schemas.microsoft.com/office/powerpoint/2010/main" val="352772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512A4-2927-A6BE-C776-D17FD2DC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83026-6D04-F24B-DE21-77028A7F4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zh-CN" sz="1800" dirty="0"/>
              <a:t>掌握</a:t>
            </a:r>
            <a:r>
              <a:rPr lang="en-US" altLang="zh-CN" sz="1800" dirty="0"/>
              <a:t>Python</a:t>
            </a:r>
            <a:r>
              <a:rPr lang="zh-CN" altLang="zh-CN" sz="1800" dirty="0"/>
              <a:t>语言</a:t>
            </a:r>
            <a:endParaRPr lang="en-US" altLang="zh-CN" sz="1800" dirty="0"/>
          </a:p>
          <a:p>
            <a:r>
              <a:rPr lang="zh-CN" altLang="zh-CN" sz="1800" dirty="0"/>
              <a:t>掌握人工智能基础算法，能使用</a:t>
            </a:r>
            <a:r>
              <a:rPr lang="en-US" altLang="zh-CN" sz="1800" dirty="0"/>
              <a:t>Python</a:t>
            </a:r>
            <a:r>
              <a:rPr lang="zh-CN" altLang="zh-CN" sz="1800" dirty="0"/>
              <a:t>语言实现人工智能相关算法，解决人工智能相关问题 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复习资料</a:t>
            </a:r>
            <a:endParaRPr lang="en-US" altLang="zh-CN" sz="1800" dirty="0"/>
          </a:p>
          <a:p>
            <a:r>
              <a:rPr lang="en-US" altLang="zh-CN" sz="1800" dirty="0"/>
              <a:t>QQ</a:t>
            </a:r>
            <a:r>
              <a:rPr lang="zh-CN" altLang="en-US" sz="1800" dirty="0"/>
              <a:t>，办公室：计算机楼</a:t>
            </a:r>
            <a:r>
              <a:rPr lang="en-US" altLang="zh-CN" sz="1800" dirty="0"/>
              <a:t>337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kumimoji="1" lang="en-US" altLang="zh-CN" sz="1800" dirty="0"/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146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FE773-75B5-AF47-BD2A-D53DC2AA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：运算能力提升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3BA6337-FFF9-1047-92B4-C19ABF9D14E8}"/>
              </a:ext>
            </a:extLst>
          </p:cNvPr>
          <p:cNvSpPr txBox="1"/>
          <p:nvPr/>
        </p:nvSpPr>
        <p:spPr>
          <a:xfrm>
            <a:off x="323675" y="967115"/>
            <a:ext cx="10047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摩尔定律：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集成电路上可以容纳的晶体管数目在大约每经过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个月便会增加一倍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277602-45D7-914C-BE8E-905AA315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549" y="2489679"/>
            <a:ext cx="2673130" cy="39688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7CDAF7-9E97-CD48-ADD8-BEE10866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0" y="3090957"/>
            <a:ext cx="4078651" cy="179572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900E5DA9-0512-1045-8273-536EAF7C5D66}"/>
              </a:ext>
            </a:extLst>
          </p:cNvPr>
          <p:cNvSpPr/>
          <p:nvPr/>
        </p:nvSpPr>
        <p:spPr>
          <a:xfrm>
            <a:off x="5388225" y="3662940"/>
            <a:ext cx="1467034" cy="651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421A62-1A32-7B4A-B243-F63280038938}"/>
              </a:ext>
            </a:extLst>
          </p:cNvPr>
          <p:cNvSpPr txBox="1"/>
          <p:nvPr/>
        </p:nvSpPr>
        <p:spPr>
          <a:xfrm>
            <a:off x="1584298" y="1922215"/>
            <a:ext cx="1802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2013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780Ti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9DC98A7-1155-264B-9D96-2D10B221BCE9}"/>
              </a:ext>
            </a:extLst>
          </p:cNvPr>
          <p:cNvSpPr txBox="1"/>
          <p:nvPr/>
        </p:nvSpPr>
        <p:spPr>
          <a:xfrm>
            <a:off x="7724858" y="1922214"/>
            <a:ext cx="2382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RTX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3090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7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FE773-75B5-AF47-BD2A-D53DC2AA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：神经网络设计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50BA34-0E5D-5942-89C1-C286766D3B8F}"/>
              </a:ext>
            </a:extLst>
          </p:cNvPr>
          <p:cNvSpPr txBox="1"/>
          <p:nvPr/>
        </p:nvSpPr>
        <p:spPr>
          <a:xfrm>
            <a:off x="418552" y="936288"/>
            <a:ext cx="9925234" cy="419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优化方法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神经网络的目标函数是非凸的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网络结构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面对大量的数据，需要更复杂的网络结构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7650" name="Picture 2" descr="A journey into Optimization algorithms for Deep Neural Networks | AI Summer">
            <a:extLst>
              <a:ext uri="{FF2B5EF4-FFF2-40B4-BE49-F238E27FC236}">
                <a16:creationId xmlns:a16="http://schemas.microsoft.com/office/drawing/2014/main" id="{50CDDB4B-44B5-CC46-8A11-66A322B2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36288"/>
            <a:ext cx="4431489" cy="249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Figure 1 from Conditional BERT Contextual Augmentation | Semantic Scholar">
            <a:extLst>
              <a:ext uri="{FF2B5EF4-FFF2-40B4-BE49-F238E27FC236}">
                <a16:creationId xmlns:a16="http://schemas.microsoft.com/office/drawing/2014/main" id="{186DA569-AB27-1D46-8614-179833986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035" y="3675814"/>
            <a:ext cx="3341751" cy="29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5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FE352-7217-4A6B-8707-0BF4BD953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神经网络简介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9005E2-D1AB-4A5B-951F-761B2F255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318" y="1055850"/>
                <a:ext cx="10775029" cy="572951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600" dirty="0"/>
                  <a:t>以图像分类为例，给定若干个</a:t>
                </a:r>
                <a:r>
                  <a:rPr lang="en-US" altLang="zh-CN" sz="1600" dirty="0"/>
                  <a:t>N*N</a:t>
                </a:r>
                <a:r>
                  <a:rPr lang="zh-CN" altLang="en-US" sz="1600" dirty="0"/>
                  <a:t>维像素矩阵组成的图像样本集 ，其中</a:t>
                </a:r>
                <a:r>
                  <a:rPr lang="en-US" altLang="zh-CN" sz="1600" dirty="0"/>
                  <a:t>s</a:t>
                </a:r>
                <a:r>
                  <a:rPr lang="zh-CN" altLang="en-US" sz="1600" dirty="0"/>
                  <a:t>为</a:t>
                </a:r>
                <a:r>
                  <a:rPr lang="en-US" altLang="zh-CN" sz="1600" dirty="0"/>
                  <a:t>S</a:t>
                </a:r>
                <a:r>
                  <a:rPr lang="zh-CN" altLang="en-US" sz="1600" dirty="0"/>
                  <a:t>中的一个样本，</a:t>
                </a:r>
                <a:r>
                  <a:rPr lang="en-US" altLang="zh-CN" sz="1600" dirty="0"/>
                  <a:t>x</a:t>
                </a:r>
                <a:r>
                  <a:rPr lang="zh-CN" altLang="en-US" sz="1600" dirty="0"/>
                  <a:t>为样本</a:t>
                </a:r>
                <a:r>
                  <a:rPr lang="en-US" altLang="zh-CN" sz="1600" dirty="0"/>
                  <a:t>s</a:t>
                </a:r>
                <a:r>
                  <a:rPr lang="zh-CN" altLang="en-US" sz="1600" dirty="0"/>
                  <a:t>的特征。这里将像素作为图像样本的特征。神经网络根据样本学习得到一个函数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zh-CN" altLang="en-US" sz="1600" dirty="0"/>
                  <a:t>，该函数的值便是当前函数对图片样本的分类结果，公式如下：</a:t>
                </a:r>
                <a:endParaRPr lang="en-US" altLang="zh-CN" sz="1600" dirty="0"/>
              </a:p>
              <a:p>
                <a:endParaRPr lang="en-US" altLang="zh-CN" sz="900" b="0" dirty="0"/>
              </a:p>
              <a:p>
                <a:endParaRPr lang="en-US" altLang="zh-CN" sz="900" dirty="0"/>
              </a:p>
              <a:p>
                <a:endParaRPr lang="en-US" altLang="zh-CN" sz="900" b="0" dirty="0"/>
              </a:p>
              <a:p>
                <a:r>
                  <a:rPr lang="zh-CN" altLang="en-US" sz="1600" dirty="0"/>
                  <a:t>该公式就是需要学习的模型。其中，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zh-CN" altLang="en-US" sz="1600" dirty="0"/>
                  <a:t>为神经网络函数，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1600" dirty="0"/>
                  <a:t>为分类函数中的投影矩阵 ，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1600" dirty="0"/>
                  <a:t>为偏置项。神经网络要学习和调整的参数为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1600" dirty="0"/>
                  <a:t>。训练神经网络的过程就是在寻找一条合适的曲线的过程，使得定义的目标损失函数最小。</a:t>
                </a:r>
                <a:endParaRPr lang="en-US" altLang="zh-CN" sz="1600" dirty="0"/>
              </a:p>
              <a:p>
                <a:r>
                  <a:rPr lang="zh-CN" altLang="en-US" sz="1600" dirty="0"/>
                  <a:t>特点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模型参数多、容量大、非线性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高维特征处理能力</a:t>
                </a:r>
                <a:endParaRPr lang="en-US" altLang="zh-CN" sz="1600" dirty="0"/>
              </a:p>
              <a:p>
                <a:pPr lvl="1"/>
                <a:r>
                  <a:rPr lang="zh-CN" altLang="en-US" sz="1600" dirty="0"/>
                  <a:t>更容易过拟合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9005E2-D1AB-4A5B-951F-761B2F255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318" y="1055850"/>
                <a:ext cx="10775029" cy="5729511"/>
              </a:xfrm>
              <a:blipFill>
                <a:blip r:embed="rId3"/>
                <a:stretch>
                  <a:fillRect l="-235" r="-2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706140" y="2752997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33968"/>
              </p:ext>
            </p:extLst>
          </p:nvPr>
        </p:nvGraphicFramePr>
        <p:xfrm>
          <a:off x="4475853" y="2265582"/>
          <a:ext cx="2211243" cy="359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4" name="Equation" r:id="rId4" imgW="1193800" imgH="190500" progId="Equation.DSMT4">
                  <p:embed/>
                </p:oleObj>
              </mc:Choice>
              <mc:Fallback>
                <p:oleObj name="Equation" r:id="rId4" imgW="1193800" imgH="1905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5853" y="2265582"/>
                        <a:ext cx="2211243" cy="3597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58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强化学习在智能电网的研究与应用-张伯雷" id="{1A9F80DF-905D-4E4D-8011-F1FC4280959F}" vid="{2FA455C7-CE7D-824E-9D69-2465AEA491B9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13200</TotalTime>
  <Words>5857</Words>
  <Application>Microsoft Macintosh PowerPoint</Application>
  <PresentationFormat>宽屏</PresentationFormat>
  <Paragraphs>604</Paragraphs>
  <Slides>64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等线</vt:lpstr>
      <vt:lpstr>Microsoft YaHei</vt:lpstr>
      <vt:lpstr>Gulim</vt:lpstr>
      <vt:lpstr>MS Shell Dlg</vt:lpstr>
      <vt:lpstr>Arial</vt:lpstr>
      <vt:lpstr>Cambria Math</vt:lpstr>
      <vt:lpstr>Source Code Pro</vt:lpstr>
      <vt:lpstr>Times New Roman</vt:lpstr>
      <vt:lpstr>Wingdings</vt:lpstr>
      <vt:lpstr>1_Office 主题​​</vt:lpstr>
      <vt:lpstr>Equation</vt:lpstr>
      <vt:lpstr>Visio.Drawing.15</vt:lpstr>
      <vt:lpstr>PowerPoint 演示文稿</vt:lpstr>
      <vt:lpstr>没有免费的午餐（No free lunch）</vt:lpstr>
      <vt:lpstr>PowerPoint 演示文稿</vt:lpstr>
      <vt:lpstr>内容提要</vt:lpstr>
      <vt:lpstr>神经网络简介</vt:lpstr>
      <vt:lpstr>原因1：大数据</vt:lpstr>
      <vt:lpstr>原因2：运算能力提升</vt:lpstr>
      <vt:lpstr>原因3：神经网络设计</vt:lpstr>
      <vt:lpstr>神经网络简介</vt:lpstr>
      <vt:lpstr>神经网络发展</vt:lpstr>
      <vt:lpstr>全连接神经网络的基本原理</vt:lpstr>
      <vt:lpstr>全连接神经网络的基本原理</vt:lpstr>
      <vt:lpstr>全连接神经网络的基本原理</vt:lpstr>
      <vt:lpstr>TensorFlow</vt:lpstr>
      <vt:lpstr>TensorFlow</vt:lpstr>
      <vt:lpstr>TensorFlow</vt:lpstr>
      <vt:lpstr>TensorFlow</vt:lpstr>
      <vt:lpstr>Keras</vt:lpstr>
      <vt:lpstr>Keras</vt:lpstr>
      <vt:lpstr>Keras</vt:lpstr>
      <vt:lpstr>Keras</vt:lpstr>
      <vt:lpstr>Keras</vt:lpstr>
      <vt:lpstr>Keras</vt:lpstr>
      <vt:lpstr>基于Keras库构建全连接神经网络</vt:lpstr>
      <vt:lpstr>基于Keras库构建全连接神经网络</vt:lpstr>
      <vt:lpstr>基于Keras库训练全连接神经网络</vt:lpstr>
      <vt:lpstr>全连接神经网络实现图片识别</vt:lpstr>
      <vt:lpstr>全连接神经网络的自定义编码实现 </vt:lpstr>
      <vt:lpstr>全连接神经网络的自定义编码实现 </vt:lpstr>
      <vt:lpstr>全连接神经网络的自定义编码实现 </vt:lpstr>
      <vt:lpstr>全连接神经网络的自定义编码实现 </vt:lpstr>
      <vt:lpstr>全连接神经网络的自定义编码实现 </vt:lpstr>
      <vt:lpstr>全连接神经网络的自定义编码实现 </vt:lpstr>
      <vt:lpstr>监督学习过程</vt:lpstr>
      <vt:lpstr>PowerPoint 演示文稿</vt:lpstr>
      <vt:lpstr>内容提要</vt:lpstr>
      <vt:lpstr>图像分类任务</vt:lpstr>
      <vt:lpstr>图像分类任务</vt:lpstr>
      <vt:lpstr>卷积神经网络基本原理</vt:lpstr>
      <vt:lpstr>输入层</vt:lpstr>
      <vt:lpstr>卷积层</vt:lpstr>
      <vt:lpstr>卷积层</vt:lpstr>
      <vt:lpstr>池化层</vt:lpstr>
      <vt:lpstr>激活层</vt:lpstr>
      <vt:lpstr>输出层</vt:lpstr>
      <vt:lpstr>卷积神经网络基本原理</vt:lpstr>
      <vt:lpstr>卷积神经网络基本原理</vt:lpstr>
      <vt:lpstr>基于Keras库构建全连接神经网络</vt:lpstr>
      <vt:lpstr>基于Keras库训练卷积神经网络</vt:lpstr>
      <vt:lpstr>卷积神经网络实现图片识别</vt:lpstr>
      <vt:lpstr>AlexNet编码实现</vt:lpstr>
      <vt:lpstr>AlexNet编码实现</vt:lpstr>
      <vt:lpstr>AlexNet编码实现</vt:lpstr>
      <vt:lpstr>AlexNet编码实现</vt:lpstr>
      <vt:lpstr>AlexNet编码实现</vt:lpstr>
      <vt:lpstr>AlexNet编码实现</vt:lpstr>
      <vt:lpstr>Python编程</vt:lpstr>
      <vt:lpstr>人工智能</vt:lpstr>
      <vt:lpstr>人工智能</vt:lpstr>
      <vt:lpstr>人工智能</vt:lpstr>
      <vt:lpstr>人工智能</vt:lpstr>
      <vt:lpstr>人工智能</vt:lpstr>
      <vt:lpstr>人工智能</vt:lpstr>
      <vt:lpstr>总结</vt:lpstr>
    </vt:vector>
  </TitlesOfParts>
  <Company>artcom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ARTCOM PT</dc:creator>
  <dc:description>본 디자인은 ARTCOM PT연구소에 저작권이 있습니다.</dc:description>
  <cp:lastModifiedBy>zhang bolei</cp:lastModifiedBy>
  <cp:revision>1356</cp:revision>
  <dcterms:created xsi:type="dcterms:W3CDTF">2004-04-28T09:15:25Z</dcterms:created>
  <dcterms:modified xsi:type="dcterms:W3CDTF">2022-05-23T06:50:13Z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000800b289000000000001024140</vt:lpwstr>
  </property>
</Properties>
</file>